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  <p:sldMasterId id="2147483682" r:id="rId5"/>
  </p:sldMasterIdLst>
  <p:notesMasterIdLst>
    <p:notesMasterId r:id="rId25"/>
  </p:notesMasterIdLst>
  <p:handoutMasterIdLst>
    <p:handoutMasterId r:id="rId26"/>
  </p:handoutMasterIdLst>
  <p:sldIdLst>
    <p:sldId id="940" r:id="rId6"/>
    <p:sldId id="941" r:id="rId7"/>
    <p:sldId id="936" r:id="rId8"/>
    <p:sldId id="967" r:id="rId9"/>
    <p:sldId id="273" r:id="rId10"/>
    <p:sldId id="275" r:id="rId11"/>
    <p:sldId id="952" r:id="rId12"/>
    <p:sldId id="280" r:id="rId13"/>
    <p:sldId id="954" r:id="rId14"/>
    <p:sldId id="347" r:id="rId15"/>
    <p:sldId id="340" r:id="rId16"/>
    <p:sldId id="931" r:id="rId17"/>
    <p:sldId id="352" r:id="rId18"/>
    <p:sldId id="350" r:id="rId19"/>
    <p:sldId id="965" r:id="rId20"/>
    <p:sldId id="351" r:id="rId21"/>
    <p:sldId id="966" r:id="rId22"/>
    <p:sldId id="934" r:id="rId23"/>
    <p:sldId id="968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19CEFA-1FE6-4848-9E1C-AAD1D5C23B83}">
          <p14:sldIdLst>
            <p14:sldId id="940"/>
            <p14:sldId id="941"/>
            <p14:sldId id="936"/>
            <p14:sldId id="967"/>
            <p14:sldId id="273"/>
            <p14:sldId id="275"/>
            <p14:sldId id="952"/>
            <p14:sldId id="280"/>
            <p14:sldId id="954"/>
            <p14:sldId id="347"/>
            <p14:sldId id="340"/>
            <p14:sldId id="931"/>
            <p14:sldId id="352"/>
            <p14:sldId id="350"/>
            <p14:sldId id="965"/>
            <p14:sldId id="351"/>
            <p14:sldId id="966"/>
            <p14:sldId id="934"/>
          </p14:sldIdLst>
        </p14:section>
        <p14:section name="Untitled Section" id="{1660CF50-0BA1-4993-8DE6-F9357F01FBC8}">
          <p14:sldIdLst>
            <p14:sldId id="9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99D25"/>
    <a:srgbClr val="272727"/>
    <a:srgbClr val="4A4A4A"/>
    <a:srgbClr val="F8A8AB"/>
    <a:srgbClr val="383838"/>
    <a:srgbClr val="074975"/>
    <a:srgbClr val="86919E"/>
    <a:srgbClr val="084975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9" autoAdjust="0"/>
    <p:restoredTop sz="78080" autoAdjust="0"/>
  </p:normalViewPr>
  <p:slideViewPr>
    <p:cSldViewPr snapToGrid="0" snapToObjects="1">
      <p:cViewPr varScale="1">
        <p:scale>
          <a:sx n="86" d="100"/>
          <a:sy n="86" d="100"/>
        </p:scale>
        <p:origin x="365" y="4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2E280-7508-3448-B5F1-A72A920A4487}" type="datetimeFigureOut">
              <a:rPr lang="en-US" smtClean="0"/>
              <a:t>07-Jan-19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483A2-B80D-F34E-A059-575365326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230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28B0BE-4B46-DD47-95B5-EE32E9D19C04}" type="datetimeFigureOut">
              <a:rPr lang="en-US" smtClean="0"/>
              <a:t>07-Jan-19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463E2-15DF-6248-B78A-BDFFC0450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815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463E2-15DF-6248-B78A-BDFFC0450C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87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Permanent highlight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463E2-15DF-6248-B78A-BDFFC0450C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699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463E2-15DF-6248-B78A-BDFFC0450C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859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463E2-15DF-6248-B78A-BDFFC0450C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045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463E2-15DF-6248-B78A-BDFFC0450C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3379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463E2-15DF-6248-B78A-BDFFC0450C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363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Permanent highlight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463E2-15DF-6248-B78A-BDFFC0450C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775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463E2-15DF-6248-B78A-BDFFC0450C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27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0" name="Shape 8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ArgusSearch for text is already in use in various variants</a:t>
            </a:r>
          </a:p>
          <a:p>
            <a:pPr marL="305593" indent="-305593">
              <a:buSzPct val="100000"/>
              <a:buChar char="-"/>
            </a:pPr>
            <a:r>
              <a:rPr dirty="0"/>
              <a:t>health insurance companies</a:t>
            </a:r>
          </a:p>
          <a:p>
            <a:pPr marL="305593" indent="-305593">
              <a:buSzPct val="100000"/>
              <a:buChar char="-"/>
            </a:pPr>
            <a:r>
              <a:rPr dirty="0"/>
              <a:t>education at different universities</a:t>
            </a:r>
          </a:p>
          <a:p>
            <a:pPr marL="305593" indent="-305593">
              <a:buSzPct val="100000"/>
              <a:buChar char="-"/>
            </a:pPr>
            <a:r>
              <a:rPr dirty="0"/>
              <a:t>for accessing European cultural heritage</a:t>
            </a:r>
          </a:p>
        </p:txBody>
      </p:sp>
    </p:spTree>
    <p:extLst>
      <p:ext uri="{BB962C8B-B14F-4D97-AF65-F5344CB8AC3E}">
        <p14:creationId xmlns:p14="http://schemas.microsoft.com/office/powerpoint/2010/main" val="4220962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0" name="Shape 5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now you really have to use your own head and your own brain! </a:t>
            </a:r>
          </a:p>
          <a:p>
            <a:r>
              <a:rPr dirty="0"/>
              <a:t>not only for listening and understanding, but also as an example to understand the principles of biological AI and its inspiration for our models</a:t>
            </a:r>
          </a:p>
          <a:p>
            <a:endParaRPr dirty="0"/>
          </a:p>
          <a:p>
            <a:r>
              <a:rPr dirty="0"/>
              <a:t>&lt;Input&gt; imagine you read a book from a fairytale „little red riding hood“ or you listen your Grandfather reading that story - that is the input sequence (either visual or auditive)</a:t>
            </a:r>
          </a:p>
          <a:p>
            <a:r>
              <a:rPr dirty="0"/>
              <a:t>&lt;Deep Encoding&gt; without too many details, either through visual or auditive cortex we build up an internal meaning representation </a:t>
            </a:r>
          </a:p>
          <a:p>
            <a:r>
              <a:rPr dirty="0"/>
              <a:t>  written or spoken „wolf“ will activate same group of neurons in our brain (embeddings)</a:t>
            </a:r>
          </a:p>
          <a:p>
            <a:r>
              <a:rPr dirty="0"/>
              <a:t>  all objects, actions, relations will be represented by an individual </a:t>
            </a:r>
            <a:r>
              <a:rPr dirty="0" err="1"/>
              <a:t>spatio</a:t>
            </a:r>
            <a:r>
              <a:rPr dirty="0"/>
              <a:t>-temporal activation pattern</a:t>
            </a:r>
          </a:p>
          <a:p>
            <a:r>
              <a:rPr dirty="0"/>
              <a:t>&lt;Augmented Memory&gt; memorizes these embeddings (internal meaning representations) this is a crucial for all long term relationships, for task planning and causality</a:t>
            </a:r>
          </a:p>
          <a:p>
            <a:r>
              <a:rPr dirty="0"/>
              <a:t>&lt;Generator&gt; is the active part, he can start chatting whenever he likes to do so (e.g. important for transcription, translations, question answering, </a:t>
            </a:r>
            <a:r>
              <a:rPr dirty="0" err="1"/>
              <a:t>etc</a:t>
            </a:r>
            <a:r>
              <a:rPr dirty="0"/>
              <a:t>)</a:t>
            </a:r>
          </a:p>
          <a:p>
            <a:r>
              <a:rPr dirty="0"/>
              <a:t>- attention is a special feature of the generator, because attention guides the focus, e.g. when you ask the question: „Where should we send the huntsman“</a:t>
            </a:r>
          </a:p>
          <a:p>
            <a:pPr marL="305593" indent="-305593">
              <a:buSzPct val="100000"/>
              <a:buChar char="-"/>
            </a:pPr>
            <a:r>
              <a:rPr dirty="0"/>
              <a:t>all our perception is expectation driven: when Grandfather tells the story the wrong way, we will stop him telling the Grandma eat the wolf bus it was the other way around</a:t>
            </a:r>
          </a:p>
          <a:p>
            <a:pPr marL="305593" indent="-305593">
              <a:buSzPct val="100000"/>
              <a:buChar char="-"/>
            </a:pPr>
            <a:r>
              <a:rPr dirty="0"/>
              <a:t>expectation is also responsible for all our optical illusions for example</a:t>
            </a:r>
          </a:p>
          <a:p>
            <a:r>
              <a:rPr dirty="0"/>
              <a:t>this a sketch of </a:t>
            </a:r>
            <a:r>
              <a:rPr dirty="0" err="1"/>
              <a:t>PlanetBrain</a:t>
            </a:r>
            <a:r>
              <a:rPr dirty="0"/>
              <a:t> and how it works in principle, it is universal for all kinds of input data, especially suitable for sequences</a:t>
            </a:r>
          </a:p>
          <a:p>
            <a:r>
              <a:rPr dirty="0"/>
              <a:t>the whole system is trainable end to end </a:t>
            </a:r>
          </a:p>
          <a:p>
            <a:r>
              <a:rPr dirty="0"/>
              <a:t>  (very much like a sequence2sequence system if someone is familiar with that)</a:t>
            </a:r>
          </a:p>
          <a:p>
            <a:r>
              <a:rPr dirty="0"/>
              <a:t>But: -&gt; next slide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4" name="Shape 6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once the system is fully trained, we have a special technology developed (just recently patented) - the </a:t>
            </a:r>
            <a:r>
              <a:rPr dirty="0" err="1"/>
              <a:t>PerceptionMatrix</a:t>
            </a:r>
            <a:endParaRPr dirty="0"/>
          </a:p>
          <a:p>
            <a:r>
              <a:rPr dirty="0"/>
              <a:t>imagine your friend describes a beautiful woman what he met last night in disco - do you think you would be able to recognize her on the street? Probably not!</a:t>
            </a:r>
          </a:p>
          <a:p>
            <a:r>
              <a:rPr dirty="0"/>
              <a:t>The problem is, that we can only communicate our perceptions by talking, writing or painting or something like that. </a:t>
            </a:r>
          </a:p>
          <a:p>
            <a:r>
              <a:rPr dirty="0"/>
              <a:t>More easy would it be, if you could open the head and directly access the picture of that girl in the brain of your friend - unfortunately this is a bloody mess and he would not like it.</a:t>
            </a:r>
          </a:p>
          <a:p>
            <a:r>
              <a:rPr dirty="0" err="1"/>
              <a:t>PlanetBrain</a:t>
            </a:r>
            <a:r>
              <a:rPr dirty="0"/>
              <a:t> does not mind, its so friendly, it allows us to directly access its „Internal Meaning Representation“ - we created the </a:t>
            </a:r>
            <a:r>
              <a:rPr dirty="0" err="1"/>
              <a:t>PerceptionMatrix</a:t>
            </a:r>
            <a:r>
              <a:rPr dirty="0"/>
              <a:t>.</a:t>
            </a:r>
          </a:p>
          <a:p>
            <a:r>
              <a:rPr dirty="0"/>
              <a:t>Well super, and now? What can we do with it?</a:t>
            </a:r>
          </a:p>
          <a:p>
            <a:r>
              <a:rPr dirty="0"/>
              <a:t>Let me explain it with a little example: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Tradeoff between accuraatheid en speed.</a:t>
            </a:r>
          </a:p>
          <a:p>
            <a:r>
              <a:rPr lang="de-DE" dirty="0"/>
              <a:t>P</a:t>
            </a:r>
            <a:r>
              <a:rPr lang="en-US" dirty="0"/>
              <a:t>DF output no Json or Database output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463E2-15DF-6248-B78A-BDFFC0450C6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34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0" name="Shape 8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ArgusSearch for text is already in use in various variants</a:t>
            </a:r>
          </a:p>
          <a:p>
            <a:pPr marL="305593" indent="-305593">
              <a:buSzPct val="100000"/>
              <a:buChar char="-"/>
            </a:pPr>
            <a:r>
              <a:rPr dirty="0"/>
              <a:t>health insurance companies</a:t>
            </a:r>
          </a:p>
          <a:p>
            <a:pPr marL="305593" indent="-305593">
              <a:buSzPct val="100000"/>
              <a:buChar char="-"/>
            </a:pPr>
            <a:r>
              <a:rPr dirty="0"/>
              <a:t>education at different universities</a:t>
            </a:r>
          </a:p>
          <a:p>
            <a:pPr marL="305593" indent="-305593">
              <a:buSzPct val="100000"/>
              <a:buChar char="-"/>
            </a:pPr>
            <a:r>
              <a:rPr dirty="0"/>
              <a:t>for accessing European cultural heritage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463E2-15DF-6248-B78A-BDFFC0450C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6096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463E2-15DF-6248-B78A-BDFFC0450C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92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Perception matrix data: uitzoeken hoe het zit tussen pdfOCR and pdfSearch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463E2-15DF-6248-B78A-BDFFC0450C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26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26"/>
          <p:cNvSpPr/>
          <p:nvPr userDrawn="1"/>
        </p:nvSpPr>
        <p:spPr>
          <a:xfrm flipV="1">
            <a:off x="0" y="-152400"/>
            <a:ext cx="9144000" cy="498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Slide Number Placeholder 8"/>
          <p:cNvSpPr txBox="1">
            <a:spLocks/>
          </p:cNvSpPr>
          <p:nvPr userDrawn="1"/>
        </p:nvSpPr>
        <p:spPr>
          <a:xfrm>
            <a:off x="4465342" y="4854143"/>
            <a:ext cx="4678658" cy="238632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56463" algn="l"/>
              </a:tabLst>
              <a:defRPr/>
            </a:pPr>
            <a:r>
              <a:rPr lang="en-US" sz="650" spc="50" dirty="0">
                <a:solidFill>
                  <a:schemeClr val="bg2"/>
                </a:solidFill>
                <a:latin typeface="Arial"/>
                <a:cs typeface="Arial"/>
              </a:rPr>
              <a:t>© 2015</a:t>
            </a:r>
            <a:r>
              <a:rPr lang="en-US" sz="650" spc="50" baseline="0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lang="en-US" sz="650" spc="50" dirty="0">
                <a:solidFill>
                  <a:schemeClr val="bg2"/>
                </a:solidFill>
                <a:latin typeface="Arial"/>
                <a:cs typeface="Arial"/>
              </a:rPr>
              <a:t>Ephesoft, Inc. All rights reserved.</a:t>
            </a:r>
            <a:endParaRPr lang="en-US" sz="650" b="1" spc="5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723774" y="1964267"/>
            <a:ext cx="5507038" cy="115057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latin typeface="Open Sans"/>
              </a:defRPr>
            </a:lvl1pPr>
          </a:lstStyle>
          <a:p>
            <a:r>
              <a:rPr lang="en-US"/>
              <a:t>PowerPoint style</a:t>
            </a:r>
          </a:p>
          <a:p>
            <a:r>
              <a:rPr lang="en-US"/>
              <a:t>and user guide</a:t>
            </a:r>
            <a:endParaRPr lang="en-US">
              <a:solidFill>
                <a:srgbClr val="0AF5E3"/>
              </a:solidFill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723774" y="3101724"/>
            <a:ext cx="3008312" cy="547687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rgbClr val="FFFFFF"/>
                </a:solidFill>
                <a:latin typeface="Open Sans"/>
              </a:defRPr>
            </a:lvl1pPr>
          </a:lstStyle>
          <a:p>
            <a:pPr lvl="0"/>
            <a:r>
              <a:rPr lang="en-US"/>
              <a:t>August 2015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9066" y="4828280"/>
            <a:ext cx="9153065" cy="3152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004A30-0692-48DC-9F77-0DFE79050C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0" y="69961"/>
            <a:ext cx="2113417" cy="293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E3EB0C-F628-4F1F-9B3A-E0547FF135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92" y="4918277"/>
            <a:ext cx="1071738" cy="1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36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46182" y="-38485"/>
            <a:ext cx="9236364" cy="466763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73667" y="4723920"/>
            <a:ext cx="5922817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: Change in Header Footer Toolbox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4723920"/>
            <a:ext cx="404860" cy="273844"/>
          </a:xfrm>
          <a:prstGeom prst="rect">
            <a:avLst/>
          </a:prstGeom>
        </p:spPr>
        <p:txBody>
          <a:bodyPr/>
          <a:lstStyle/>
          <a:p>
            <a:fld id="{DE7D73BC-932C-454A-8007-2CD59D8BD03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-118533" y="3039535"/>
            <a:ext cx="5852775" cy="1316182"/>
          </a:xfrm>
          <a:solidFill>
            <a:srgbClr val="F99D25"/>
          </a:solidFill>
        </p:spPr>
        <p:txBody>
          <a:bodyPr lIns="548640" tIns="91440" rIns="182880" bIns="91440"/>
          <a:lstStyle>
            <a:lvl1pPr marL="0" indent="-274320">
              <a:buSzPct val="75000"/>
              <a:buFontTx/>
              <a:buBlip>
                <a:blip r:embed="rId2"/>
              </a:buBlip>
              <a:defRPr>
                <a:solidFill>
                  <a:srgbClr val="FFFFFF"/>
                </a:solidFill>
              </a:defRPr>
            </a:lvl1pPr>
            <a:lvl2pPr marL="411480" indent="-228600">
              <a:buSzPct val="75000"/>
              <a:buFontTx/>
              <a:buBlip>
                <a:blip r:embed="rId2"/>
              </a:buBlip>
              <a:defRPr>
                <a:solidFill>
                  <a:srgbClr val="FFFFFF"/>
                </a:solidFill>
              </a:defRPr>
            </a:lvl2pPr>
            <a:lvl3pPr marL="502920" indent="-137160">
              <a:buClr>
                <a:srgbClr val="084975"/>
              </a:buClr>
              <a:buSzPct val="100000"/>
              <a:buFont typeface="Wingdings" charset="2"/>
              <a:buChar char="§"/>
              <a:defRPr>
                <a:solidFill>
                  <a:srgbClr val="FFFFFF"/>
                </a:solidFill>
              </a:defRPr>
            </a:lvl3pPr>
            <a:lvl4pPr marL="640080" indent="-137160">
              <a:buClr>
                <a:srgbClr val="084975"/>
              </a:buClr>
              <a:buSzPct val="100000"/>
              <a:buFont typeface="Wingdings" charset="2"/>
              <a:buChar char="§"/>
              <a:defRPr>
                <a:solidFill>
                  <a:srgbClr val="FFFFFF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29458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rgbClr val="08497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rgbClr val="08497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73667" y="4723920"/>
            <a:ext cx="5922817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: Change in Header Footer Toolbox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4723920"/>
            <a:ext cx="404860" cy="273844"/>
          </a:xfrm>
          <a:prstGeom prst="rect">
            <a:avLst/>
          </a:prstGeom>
        </p:spPr>
        <p:txBody>
          <a:bodyPr/>
          <a:lstStyle/>
          <a:p>
            <a:fld id="{DE7D73BC-932C-454A-8007-2CD59D8BD03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3801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26">
            <a:extLst>
              <a:ext uri="{FF2B5EF4-FFF2-40B4-BE49-F238E27FC236}">
                <a16:creationId xmlns:a16="http://schemas.microsoft.com/office/drawing/2014/main" id="{551A746A-C28D-4C2C-A80D-2C93D7DDAC8A}"/>
              </a:ext>
            </a:extLst>
          </p:cNvPr>
          <p:cNvSpPr/>
          <p:nvPr userDrawn="1"/>
        </p:nvSpPr>
        <p:spPr>
          <a:xfrm flipV="1">
            <a:off x="-55140" y="2370036"/>
            <a:ext cx="9323203" cy="498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1" y="0"/>
            <a:ext cx="9144000" cy="2370036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70000"/>
                </a:schemeClr>
              </a:gs>
              <a:gs pos="55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849" y="1320801"/>
            <a:ext cx="7772400" cy="637795"/>
          </a:xfrm>
          <a:noFill/>
        </p:spPr>
        <p:txBody>
          <a:bodyPr lIns="0" tIns="0" anchor="t" anchorCtr="0">
            <a:normAutofit/>
          </a:bodyPr>
          <a:lstStyle>
            <a:lvl1pPr algn="l">
              <a:defRPr sz="3600" b="0" cap="none">
                <a:solidFill>
                  <a:srgbClr val="08497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9851" y="2626461"/>
            <a:ext cx="6517797" cy="1125140"/>
          </a:xfrm>
        </p:spPr>
        <p:txBody>
          <a:bodyPr lIns="0" anchor="t" anchorCtr="0">
            <a:normAutofit/>
          </a:bodyPr>
          <a:lstStyle>
            <a:lvl1pPr marL="0" indent="0"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 descr="e-bullet-yello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1" y="1508682"/>
            <a:ext cx="499757" cy="234586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2" y="4982407"/>
            <a:ext cx="9143999" cy="16158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 dirty="0">
                <a:solidFill>
                  <a:schemeClr val="bg1">
                    <a:lumMod val="95000"/>
                  </a:schemeClr>
                </a:solidFill>
              </a:rPr>
              <a:t>© </a:t>
            </a:r>
            <a:r>
              <a:rPr lang="en-US" sz="45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2018, iText Group NV, iText Software Corp., iText Software BVBA</a:t>
            </a:r>
            <a:endParaRPr lang="en-US" sz="45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589" y="202960"/>
            <a:ext cx="1285389" cy="13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88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 : Change in Header Footer Toolbox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73BC-932C-454A-8007-2CD59D8BD0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774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46182" y="-38485"/>
            <a:ext cx="9236364" cy="466763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73667" y="4723920"/>
            <a:ext cx="5922817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 : Change in Header Footer Toolbox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4723920"/>
            <a:ext cx="404860" cy="273844"/>
          </a:xfrm>
          <a:prstGeom prst="rect">
            <a:avLst/>
          </a:prstGeom>
        </p:spPr>
        <p:txBody>
          <a:bodyPr/>
          <a:lstStyle/>
          <a:p>
            <a:fld id="{DE7D73BC-932C-454A-8007-2CD59D8BD03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-118533" y="3039535"/>
            <a:ext cx="5852775" cy="1316182"/>
          </a:xfrm>
          <a:solidFill>
            <a:srgbClr val="F99D25"/>
          </a:solidFill>
        </p:spPr>
        <p:txBody>
          <a:bodyPr lIns="548640" tIns="91440" rIns="182880" bIns="91440"/>
          <a:lstStyle>
            <a:lvl1pPr marL="0" indent="-274320">
              <a:buSzPct val="75000"/>
              <a:buFontTx/>
              <a:buBlip>
                <a:blip r:embed="rId2"/>
              </a:buBlip>
              <a:defRPr>
                <a:solidFill>
                  <a:srgbClr val="FFFFFF"/>
                </a:solidFill>
              </a:defRPr>
            </a:lvl1pPr>
            <a:lvl2pPr marL="411480" indent="-228600">
              <a:buSzPct val="75000"/>
              <a:buFontTx/>
              <a:buBlip>
                <a:blip r:embed="rId2"/>
              </a:buBlip>
              <a:defRPr>
                <a:solidFill>
                  <a:srgbClr val="FFFFFF"/>
                </a:solidFill>
              </a:defRPr>
            </a:lvl2pPr>
            <a:lvl3pPr marL="502920" indent="-137160">
              <a:buClr>
                <a:srgbClr val="084975"/>
              </a:buClr>
              <a:buSzPct val="100000"/>
              <a:buFont typeface="Wingdings" charset="2"/>
              <a:buChar char="§"/>
              <a:defRPr>
                <a:solidFill>
                  <a:srgbClr val="FFFFFF"/>
                </a:solidFill>
              </a:defRPr>
            </a:lvl3pPr>
            <a:lvl4pPr marL="640080" indent="-137160">
              <a:buClr>
                <a:srgbClr val="084975"/>
              </a:buClr>
              <a:buSzPct val="100000"/>
              <a:buFont typeface="Wingdings" charset="2"/>
              <a:buChar char="§"/>
              <a:defRPr>
                <a:solidFill>
                  <a:srgbClr val="FFFFFF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64160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rgbClr val="08497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rgbClr val="08497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73667" y="4723920"/>
            <a:ext cx="5922817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 : Change in Header Footer Toolbox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4723920"/>
            <a:ext cx="404860" cy="273844"/>
          </a:xfrm>
          <a:prstGeom prst="rect">
            <a:avLst/>
          </a:prstGeom>
        </p:spPr>
        <p:txBody>
          <a:bodyPr/>
          <a:lstStyle/>
          <a:p>
            <a:fld id="{DE7D73BC-932C-454A-8007-2CD59D8BD03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156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723774" y="1964267"/>
            <a:ext cx="5507038" cy="115057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  <a:latin typeface="Open Sans"/>
              </a:defRPr>
            </a:lvl1pPr>
          </a:lstStyle>
          <a:p>
            <a:r>
              <a:rPr lang="en-US"/>
              <a:t>PowerPoint style</a:t>
            </a:r>
          </a:p>
          <a:p>
            <a:r>
              <a:rPr lang="en-US"/>
              <a:t>and user guide.</a:t>
            </a:r>
            <a:endParaRPr lang="en-US">
              <a:solidFill>
                <a:srgbClr val="0AF5E3"/>
              </a:soli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723774" y="3101724"/>
            <a:ext cx="3008312" cy="547687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rgbClr val="000000"/>
                </a:solidFill>
                <a:latin typeface="Open Sans"/>
              </a:defRPr>
            </a:lvl1pPr>
          </a:lstStyle>
          <a:p>
            <a:pPr lvl="0"/>
            <a:r>
              <a:rPr lang="en-US"/>
              <a:t>August 2015</a:t>
            </a:r>
          </a:p>
        </p:txBody>
      </p:sp>
      <p:sp>
        <p:nvSpPr>
          <p:cNvPr id="14" name="Slide Number Placeholder 8"/>
          <p:cNvSpPr txBox="1">
            <a:spLocks/>
          </p:cNvSpPr>
          <p:nvPr userDrawn="1"/>
        </p:nvSpPr>
        <p:spPr>
          <a:xfrm>
            <a:off x="4465342" y="4854143"/>
            <a:ext cx="4678658" cy="238632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56463" algn="l"/>
              </a:tabLst>
              <a:defRPr/>
            </a:pPr>
            <a:r>
              <a:rPr lang="en-US" sz="650" spc="50" dirty="0">
                <a:solidFill>
                  <a:schemeClr val="bg2"/>
                </a:solidFill>
                <a:latin typeface="Arial"/>
                <a:cs typeface="Arial"/>
              </a:rPr>
              <a:t>© 2015</a:t>
            </a:r>
            <a:r>
              <a:rPr lang="en-US" sz="650" spc="50" baseline="0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lang="en-US" sz="650" spc="50" dirty="0">
                <a:solidFill>
                  <a:schemeClr val="bg2"/>
                </a:solidFill>
                <a:latin typeface="Arial"/>
                <a:cs typeface="Arial"/>
              </a:rPr>
              <a:t>Ephesoft, Inc. All rights reserved.</a:t>
            </a:r>
            <a:endParaRPr lang="en-US" sz="650" b="1" spc="5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-9066" y="4828280"/>
            <a:ext cx="9153065" cy="3152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7BC0F-3B89-4325-A372-94062BE1B3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92" y="4918277"/>
            <a:ext cx="1071738" cy="1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94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025">
                <a:latin typeface="Geneva"/>
                <a:ea typeface="Geneva"/>
                <a:cs typeface="Geneva"/>
                <a:sym typeface="Genev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2025">
                <a:latin typeface="Geneva"/>
                <a:ea typeface="Geneva"/>
                <a:cs typeface="Geneva"/>
                <a:sym typeface="Genev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2025">
                <a:latin typeface="Geneva"/>
                <a:ea typeface="Geneva"/>
                <a:cs typeface="Geneva"/>
                <a:sym typeface="Genev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2025">
                <a:latin typeface="Geneva"/>
                <a:ea typeface="Geneva"/>
                <a:cs typeface="Geneva"/>
                <a:sym typeface="Genev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2025">
                <a:latin typeface="Geneva"/>
                <a:ea typeface="Geneva"/>
                <a:cs typeface="Geneva"/>
                <a:sym typeface="Genev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183821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72238" y="252413"/>
            <a:ext cx="6800850" cy="327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750" cy="7524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125" y="4291012"/>
            <a:ext cx="866775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025"/>
            </a:lvl1pPr>
            <a:lvl2pPr marL="0" indent="0" algn="ctr">
              <a:spcBef>
                <a:spcPts val="0"/>
              </a:spcBef>
              <a:buClrTx/>
              <a:buSzTx/>
              <a:buNone/>
              <a:defRPr sz="2025"/>
            </a:lvl2pPr>
            <a:lvl3pPr marL="0" indent="0" algn="ctr">
              <a:spcBef>
                <a:spcPts val="0"/>
              </a:spcBef>
              <a:buClrTx/>
              <a:buSzTx/>
              <a:buNone/>
              <a:defRPr sz="2025"/>
            </a:lvl3pPr>
            <a:lvl4pPr marL="0" indent="0" algn="ctr">
              <a:spcBef>
                <a:spcPts val="0"/>
              </a:spcBef>
              <a:buClrTx/>
              <a:buSzTx/>
              <a:buNone/>
              <a:defRPr sz="2025"/>
            </a:lvl4pPr>
            <a:lvl5pPr marL="0" indent="0" algn="ctr">
              <a:spcBef>
                <a:spcPts val="0"/>
              </a:spcBef>
              <a:buClrTx/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431242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52716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26"/>
          <p:cNvSpPr/>
          <p:nvPr userDrawn="1"/>
        </p:nvSpPr>
        <p:spPr>
          <a:xfrm flipV="1">
            <a:off x="-2381" y="0"/>
            <a:ext cx="9144000" cy="48282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723774" y="1964267"/>
            <a:ext cx="5507038" cy="115057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b="1" baseline="0">
                <a:solidFill>
                  <a:srgbClr val="F3F4F4"/>
                </a:solidFill>
                <a:latin typeface="Open Sans"/>
              </a:defRPr>
            </a:lvl1pPr>
          </a:lstStyle>
          <a:p>
            <a:r>
              <a:rPr lang="en-US"/>
              <a:t>PowerPoint style</a:t>
            </a:r>
          </a:p>
          <a:p>
            <a:r>
              <a:rPr lang="en-US"/>
              <a:t>and user guide.</a:t>
            </a:r>
            <a:endParaRPr lang="en-US">
              <a:solidFill>
                <a:srgbClr val="0AF5E3"/>
              </a:soli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723774" y="3101724"/>
            <a:ext cx="3008312" cy="547687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rgbClr val="FFFFFF"/>
                </a:solidFill>
                <a:latin typeface="Open Sans"/>
              </a:defRPr>
            </a:lvl1pPr>
          </a:lstStyle>
          <a:p>
            <a:pPr lvl="0"/>
            <a:r>
              <a:rPr lang="en-US"/>
              <a:t>August 2015</a:t>
            </a:r>
          </a:p>
        </p:txBody>
      </p:sp>
      <p:sp>
        <p:nvSpPr>
          <p:cNvPr id="14" name="Slide Number Placeholder 8"/>
          <p:cNvSpPr txBox="1">
            <a:spLocks/>
          </p:cNvSpPr>
          <p:nvPr userDrawn="1"/>
        </p:nvSpPr>
        <p:spPr>
          <a:xfrm>
            <a:off x="4465342" y="4854143"/>
            <a:ext cx="4678658" cy="238632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56463" algn="l"/>
              </a:tabLst>
              <a:defRPr/>
            </a:pPr>
            <a:r>
              <a:rPr lang="en-US" sz="650" spc="50" dirty="0">
                <a:solidFill>
                  <a:schemeClr val="bg2"/>
                </a:solidFill>
                <a:latin typeface="Arial"/>
                <a:cs typeface="Arial"/>
              </a:rPr>
              <a:t>© 2015</a:t>
            </a:r>
            <a:r>
              <a:rPr lang="en-US" sz="650" spc="50" baseline="0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lang="en-US" sz="650" spc="50" dirty="0">
                <a:solidFill>
                  <a:schemeClr val="bg2"/>
                </a:solidFill>
                <a:latin typeface="Arial"/>
                <a:cs typeface="Arial"/>
              </a:rPr>
              <a:t>Ephesoft, Inc. All rights reserved.</a:t>
            </a:r>
            <a:endParaRPr lang="en-US" sz="650" b="1" spc="5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-9066" y="4828280"/>
            <a:ext cx="9153065" cy="3152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BCFE7B-DED9-4EB0-A68B-36D9A8A1F0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0" y="69961"/>
            <a:ext cx="2113417" cy="2931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25B5E2-60B3-4CA6-A7EC-3943BD3BAF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92" y="4918277"/>
            <a:ext cx="1071738" cy="1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97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4938713" y="357187"/>
            <a:ext cx="3571875" cy="4300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19125" y="357187"/>
            <a:ext cx="3833813" cy="2081213"/>
          </a:xfrm>
          <a:prstGeom prst="rect">
            <a:avLst/>
          </a:prstGeom>
        </p:spPr>
        <p:txBody>
          <a:bodyPr anchor="b"/>
          <a:lstStyle>
            <a:lvl1pPr>
              <a:defRPr sz="315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9125" y="2447925"/>
            <a:ext cx="3833813" cy="214788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025"/>
            </a:lvl1pPr>
            <a:lvl2pPr marL="0" indent="0" algn="ctr">
              <a:spcBef>
                <a:spcPts val="0"/>
              </a:spcBef>
              <a:buClrTx/>
              <a:buSzTx/>
              <a:buNone/>
              <a:defRPr sz="2025"/>
            </a:lvl2pPr>
            <a:lvl3pPr marL="0" indent="0" algn="ctr">
              <a:spcBef>
                <a:spcPts val="0"/>
              </a:spcBef>
              <a:buClrTx/>
              <a:buSzTx/>
              <a:buNone/>
              <a:defRPr sz="2025"/>
            </a:lvl3pPr>
            <a:lvl4pPr marL="0" indent="0" algn="ctr">
              <a:spcBef>
                <a:spcPts val="0"/>
              </a:spcBef>
              <a:buClrTx/>
              <a:buSzTx/>
              <a:buNone/>
              <a:defRPr sz="2025"/>
            </a:lvl4pPr>
            <a:lvl5pPr marL="0" indent="0" algn="ctr">
              <a:spcBef>
                <a:spcPts val="0"/>
              </a:spcBef>
              <a:buClrTx/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49209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732768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30061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4938713" y="1181100"/>
            <a:ext cx="3571875" cy="34861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3412" y="1181100"/>
            <a:ext cx="3833813" cy="3486150"/>
          </a:xfrm>
          <a:prstGeom prst="rect">
            <a:avLst/>
          </a:prstGeom>
        </p:spPr>
        <p:txBody>
          <a:bodyPr/>
          <a:lstStyle>
            <a:lvl1pPr marL="209550" indent="-209550">
              <a:spcBef>
                <a:spcPts val="1688"/>
              </a:spcBef>
              <a:buClrTx/>
              <a:defRPr sz="1425"/>
            </a:lvl1pPr>
            <a:lvl2pPr marL="419100" indent="-209550">
              <a:spcBef>
                <a:spcPts val="1688"/>
              </a:spcBef>
              <a:buClrTx/>
              <a:defRPr sz="1425"/>
            </a:lvl2pPr>
            <a:lvl3pPr marL="628650" indent="-209550">
              <a:spcBef>
                <a:spcPts val="1688"/>
              </a:spcBef>
              <a:buClrTx/>
              <a:defRPr sz="1425"/>
            </a:lvl3pPr>
            <a:lvl4pPr marL="838200" indent="-209550">
              <a:spcBef>
                <a:spcPts val="1688"/>
              </a:spcBef>
              <a:buClrTx/>
              <a:defRPr sz="1425"/>
            </a:lvl4pPr>
            <a:lvl5pPr marL="1047750" indent="-209550">
              <a:spcBef>
                <a:spcPts val="1688"/>
              </a:spcBef>
              <a:buClrTx/>
              <a:defRPr sz="14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133773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75" cy="381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1721955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5910262" y="2576512"/>
            <a:ext cx="2776538" cy="20812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5910262" y="357187"/>
            <a:ext cx="2776538" cy="20812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452438" y="357187"/>
            <a:ext cx="5314950" cy="4300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425016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>
            <a:spLocks noGrp="1"/>
          </p:cNvSpPr>
          <p:nvPr>
            <p:ph type="body" sz="quarter" idx="13"/>
          </p:nvPr>
        </p:nvSpPr>
        <p:spPr>
          <a:xfrm>
            <a:off x="895350" y="3357563"/>
            <a:ext cx="7358063" cy="28725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200" i="1"/>
            </a:lvl1pPr>
          </a:lstStyle>
          <a:p>
            <a:r>
              <a:t>–Christian Bauer</a:t>
            </a:r>
          </a:p>
        </p:txBody>
      </p:sp>
      <p:sp>
        <p:nvSpPr>
          <p:cNvPr id="94" name="„Zitat hier eingeben.“"/>
          <p:cNvSpPr txBox="1">
            <a:spLocks noGrp="1"/>
          </p:cNvSpPr>
          <p:nvPr>
            <p:ph type="body" sz="quarter" idx="14"/>
          </p:nvPr>
        </p:nvSpPr>
        <p:spPr>
          <a:xfrm>
            <a:off x="895350" y="2243842"/>
            <a:ext cx="7358063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„Zitat hier eingeben.“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362334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0050156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020338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723774" y="1964267"/>
            <a:ext cx="5507038" cy="115057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  <a:latin typeface="Open Sans"/>
              </a:defRPr>
            </a:lvl1pPr>
          </a:lstStyle>
          <a:p>
            <a:r>
              <a:rPr lang="en-US"/>
              <a:t>PowerPoint style</a:t>
            </a:r>
          </a:p>
          <a:p>
            <a:r>
              <a:rPr lang="en-US"/>
              <a:t>and user guide.</a:t>
            </a:r>
            <a:endParaRPr lang="en-US">
              <a:solidFill>
                <a:srgbClr val="0AF5E3"/>
              </a:soli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723774" y="3101724"/>
            <a:ext cx="3008312" cy="547687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rgbClr val="000000"/>
                </a:solidFill>
                <a:latin typeface="Open Sans"/>
              </a:defRPr>
            </a:lvl1pPr>
          </a:lstStyle>
          <a:p>
            <a:pPr lvl="0"/>
            <a:r>
              <a:rPr lang="en-US"/>
              <a:t>August 2015</a:t>
            </a:r>
          </a:p>
        </p:txBody>
      </p:sp>
      <p:sp>
        <p:nvSpPr>
          <p:cNvPr id="14" name="Slide Number Placeholder 8"/>
          <p:cNvSpPr txBox="1">
            <a:spLocks/>
          </p:cNvSpPr>
          <p:nvPr userDrawn="1"/>
        </p:nvSpPr>
        <p:spPr>
          <a:xfrm>
            <a:off x="4465342" y="4854143"/>
            <a:ext cx="4678658" cy="238632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56463" algn="l"/>
              </a:tabLst>
              <a:defRPr/>
            </a:pPr>
            <a:r>
              <a:rPr lang="en-US" sz="650" spc="50" dirty="0">
                <a:solidFill>
                  <a:schemeClr val="bg2"/>
                </a:solidFill>
                <a:latin typeface="Arial"/>
                <a:cs typeface="Arial"/>
              </a:rPr>
              <a:t>© 2015</a:t>
            </a:r>
            <a:r>
              <a:rPr lang="en-US" sz="650" spc="50" baseline="0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lang="en-US" sz="650" spc="50" dirty="0">
                <a:solidFill>
                  <a:schemeClr val="bg2"/>
                </a:solidFill>
                <a:latin typeface="Arial"/>
                <a:cs typeface="Arial"/>
              </a:rPr>
              <a:t>Ephesoft, Inc. All rights reserved.</a:t>
            </a:r>
            <a:endParaRPr lang="en-US" sz="650" b="1" spc="5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-9066" y="4828280"/>
            <a:ext cx="9153065" cy="3152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B45CB1-58C8-4C9A-891E-DB2A531CC1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0" y="69961"/>
            <a:ext cx="2113417" cy="293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5992DF-E8E5-4F2A-AA52-C914B3E990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92" y="4918277"/>
            <a:ext cx="1071738" cy="1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4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723774" y="1964267"/>
            <a:ext cx="5507038" cy="115057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  <a:latin typeface="Open Sans"/>
              </a:defRPr>
            </a:lvl1pPr>
          </a:lstStyle>
          <a:p>
            <a:r>
              <a:rPr lang="en-US"/>
              <a:t>PowerPoint style</a:t>
            </a:r>
          </a:p>
          <a:p>
            <a:r>
              <a:rPr lang="en-US"/>
              <a:t>and user guide.</a:t>
            </a:r>
            <a:endParaRPr lang="en-US">
              <a:solidFill>
                <a:srgbClr val="0AF5E3"/>
              </a:soli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723774" y="3101724"/>
            <a:ext cx="3008312" cy="547687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rgbClr val="000000"/>
                </a:solidFill>
                <a:latin typeface="Open Sans"/>
              </a:defRPr>
            </a:lvl1pPr>
          </a:lstStyle>
          <a:p>
            <a:pPr lvl="0"/>
            <a:r>
              <a:rPr lang="en-US"/>
              <a:t>August 2015</a:t>
            </a:r>
          </a:p>
        </p:txBody>
      </p:sp>
      <p:sp>
        <p:nvSpPr>
          <p:cNvPr id="14" name="Slide Number Placeholder 8"/>
          <p:cNvSpPr txBox="1">
            <a:spLocks/>
          </p:cNvSpPr>
          <p:nvPr userDrawn="1"/>
        </p:nvSpPr>
        <p:spPr>
          <a:xfrm>
            <a:off x="4465342" y="4854143"/>
            <a:ext cx="4678658" cy="238632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56463" algn="l"/>
              </a:tabLst>
              <a:defRPr/>
            </a:pPr>
            <a:r>
              <a:rPr lang="en-US" sz="650" spc="50" dirty="0">
                <a:solidFill>
                  <a:schemeClr val="bg2"/>
                </a:solidFill>
                <a:latin typeface="Arial"/>
                <a:cs typeface="Arial"/>
              </a:rPr>
              <a:t>© 2015</a:t>
            </a:r>
            <a:r>
              <a:rPr lang="en-US" sz="650" spc="50" baseline="0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lang="en-US" sz="650" spc="50" dirty="0">
                <a:solidFill>
                  <a:schemeClr val="bg2"/>
                </a:solidFill>
                <a:latin typeface="Arial"/>
                <a:cs typeface="Arial"/>
              </a:rPr>
              <a:t>Ephesoft, Inc. All rights reserved.</a:t>
            </a:r>
            <a:endParaRPr lang="en-US" sz="650" b="1" spc="5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-9066" y="4828280"/>
            <a:ext cx="9153065" cy="3152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5992DF-E8E5-4F2A-AA52-C914B3E990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92" y="4918277"/>
            <a:ext cx="1071738" cy="14863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AB2CFBC-BD8A-4F37-918D-D19E9A88A0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773" y="622965"/>
            <a:ext cx="7994483" cy="347910"/>
          </a:xfrm>
        </p:spPr>
        <p:txBody>
          <a:bodyPr/>
          <a:lstStyle>
            <a:lvl1pPr marL="0" indent="0">
              <a:buNone/>
              <a:defRPr sz="2000" baseline="0">
                <a:solidFill>
                  <a:srgbClr val="06A0DD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itle Placeholder 6">
            <a:extLst>
              <a:ext uri="{FF2B5EF4-FFF2-40B4-BE49-F238E27FC236}">
                <a16:creationId xmlns:a16="http://schemas.microsoft.com/office/drawing/2014/main" id="{DFE3D335-5771-46FB-9D02-405500C2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196903"/>
            <a:ext cx="7721918" cy="392545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defRPr sz="2400">
                <a:latin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31B194-1166-41D4-8BAE-91D6975E9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2" y="301100"/>
            <a:ext cx="285750" cy="18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36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723774" y="1964267"/>
            <a:ext cx="5507038" cy="115057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  <a:latin typeface="Open Sans"/>
              </a:defRPr>
            </a:lvl1pPr>
          </a:lstStyle>
          <a:p>
            <a:r>
              <a:rPr lang="en-US"/>
              <a:t>PowerPoint style</a:t>
            </a:r>
          </a:p>
          <a:p>
            <a:r>
              <a:rPr lang="en-US"/>
              <a:t>and user guide.</a:t>
            </a:r>
            <a:endParaRPr lang="en-US">
              <a:solidFill>
                <a:srgbClr val="0AF5E3"/>
              </a:soli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723774" y="3101724"/>
            <a:ext cx="3008312" cy="547687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rgbClr val="000000"/>
                </a:solidFill>
                <a:latin typeface="Open Sans"/>
              </a:defRPr>
            </a:lvl1pPr>
          </a:lstStyle>
          <a:p>
            <a:pPr lvl="0"/>
            <a:r>
              <a:rPr lang="en-US"/>
              <a:t>August 2015</a:t>
            </a:r>
          </a:p>
        </p:txBody>
      </p:sp>
      <p:sp>
        <p:nvSpPr>
          <p:cNvPr id="14" name="Slide Number Placeholder 8"/>
          <p:cNvSpPr txBox="1">
            <a:spLocks/>
          </p:cNvSpPr>
          <p:nvPr userDrawn="1"/>
        </p:nvSpPr>
        <p:spPr>
          <a:xfrm>
            <a:off x="4465342" y="4854143"/>
            <a:ext cx="4678658" cy="238632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56463" algn="l"/>
              </a:tabLst>
              <a:defRPr/>
            </a:pPr>
            <a:r>
              <a:rPr lang="en-US" sz="650" spc="50" dirty="0">
                <a:solidFill>
                  <a:schemeClr val="bg2"/>
                </a:solidFill>
                <a:latin typeface="Arial"/>
                <a:cs typeface="Arial"/>
              </a:rPr>
              <a:t>© 2015</a:t>
            </a:r>
            <a:r>
              <a:rPr lang="en-US" sz="650" spc="50" baseline="0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lang="en-US" sz="650" spc="50" dirty="0">
                <a:solidFill>
                  <a:schemeClr val="bg2"/>
                </a:solidFill>
                <a:latin typeface="Arial"/>
                <a:cs typeface="Arial"/>
              </a:rPr>
              <a:t>Ephesoft, Inc. All rights reserved.</a:t>
            </a:r>
            <a:endParaRPr lang="en-US" sz="650" b="1" spc="5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-9066" y="4828280"/>
            <a:ext cx="9153065" cy="3152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7BC0F-3B89-4325-A372-94062BE1B3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92" y="4918277"/>
            <a:ext cx="1071738" cy="1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23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71501" y="930798"/>
            <a:ext cx="7982869" cy="3671430"/>
          </a:xfrm>
        </p:spPr>
        <p:txBody>
          <a:bodyPr>
            <a:noAutofit/>
          </a:bodyPr>
          <a:lstStyle>
            <a:lvl1pPr marL="285750" indent="-285750">
              <a:buFont typeface="Lucida Grande"/>
              <a:buChar char="–"/>
              <a:defRPr sz="1800" spc="0">
                <a:latin typeface="Calibri" panose="020F0502020204030204" pitchFamily="34" charset="0"/>
              </a:defRPr>
            </a:lvl1pPr>
            <a:lvl2pPr marL="742950" indent="-285750">
              <a:buFont typeface="Lucida Grande"/>
              <a:buChar char="–"/>
              <a:defRPr sz="1800" spc="0">
                <a:latin typeface="Calibri" panose="020F0502020204030204" pitchFamily="34" charset="0"/>
              </a:defRPr>
            </a:lvl2pPr>
            <a:lvl3pPr marL="1143000" indent="-228600">
              <a:buFont typeface="Lucida Grande"/>
              <a:buChar char="–"/>
              <a:defRPr sz="1800" spc="0">
                <a:latin typeface="Calibri" panose="020F0502020204030204" pitchFamily="34" charset="0"/>
              </a:defRPr>
            </a:lvl3pPr>
            <a:lvl4pPr marL="1600200" indent="-228600">
              <a:buFont typeface="Lucida Grande"/>
              <a:buChar char="–"/>
              <a:defRPr sz="1800" spc="0">
                <a:latin typeface="Calibri" panose="020F0502020204030204" pitchFamily="34" charset="0"/>
              </a:defRPr>
            </a:lvl4pPr>
          </a:lstStyle>
          <a:p>
            <a:pPr lvl="0"/>
            <a:r>
              <a:rPr lang="en-US"/>
              <a:t>Click to edit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itle Placeholder 6"/>
          <p:cNvSpPr>
            <a:spLocks noGrp="1"/>
          </p:cNvSpPr>
          <p:nvPr>
            <p:ph type="title"/>
          </p:nvPr>
        </p:nvSpPr>
        <p:spPr>
          <a:xfrm>
            <a:off x="571501" y="196903"/>
            <a:ext cx="7721918" cy="392545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defRPr sz="2400">
                <a:latin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24904-1AD1-4F11-8D7E-EC41F1D404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2" y="301100"/>
            <a:ext cx="285750" cy="18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title +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584868" y="1700213"/>
            <a:ext cx="7982870" cy="269875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54773" y="622965"/>
            <a:ext cx="7994483" cy="347910"/>
          </a:xfrm>
        </p:spPr>
        <p:txBody>
          <a:bodyPr/>
          <a:lstStyle>
            <a:lvl1pPr marL="0" indent="0">
              <a:buNone/>
              <a:defRPr sz="2000" baseline="0">
                <a:solidFill>
                  <a:srgbClr val="06A0DD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itle Placeholder 6"/>
          <p:cNvSpPr>
            <a:spLocks noGrp="1"/>
          </p:cNvSpPr>
          <p:nvPr>
            <p:ph type="title"/>
          </p:nvPr>
        </p:nvSpPr>
        <p:spPr>
          <a:xfrm>
            <a:off x="571501" y="196903"/>
            <a:ext cx="7721918" cy="392545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defRPr sz="2400">
                <a:latin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B6C8-F965-401B-B711-A2C3E3345B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2" y="301100"/>
            <a:ext cx="285750" cy="18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96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26"/>
          <p:cNvSpPr/>
          <p:nvPr userDrawn="1"/>
        </p:nvSpPr>
        <p:spPr>
          <a:xfrm flipV="1">
            <a:off x="-2381" y="0"/>
            <a:ext cx="9144000" cy="48282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201846" y="2258732"/>
            <a:ext cx="2522549" cy="54810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Thank you</a:t>
            </a:r>
            <a:endParaRPr lang="en-US">
              <a:solidFill>
                <a:srgbClr val="0AF5E3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4828280"/>
            <a:ext cx="9153065" cy="3152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0133" y="640786"/>
            <a:ext cx="460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Extracting Meaning from Unstructured Content</a:t>
            </a:r>
            <a:endParaRPr lang="de-DE" b="1">
              <a:solidFill>
                <a:srgbClr val="24DEE8"/>
              </a:solidFill>
              <a:latin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284E69-46B4-46E8-AA60-292791EAC3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0" y="69961"/>
            <a:ext cx="2113417" cy="2931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A8A918-7303-4302-BB87-27610FEB7C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92" y="4918277"/>
            <a:ext cx="1071738" cy="148635"/>
          </a:xfrm>
          <a:prstGeom prst="rect">
            <a:avLst/>
          </a:prstGeom>
        </p:spPr>
      </p:pic>
      <p:pic>
        <p:nvPicPr>
          <p:cNvPr id="9" name="Picture 8" descr="e-bullet-yellow.png">
            <a:extLst>
              <a:ext uri="{FF2B5EF4-FFF2-40B4-BE49-F238E27FC236}">
                <a16:creationId xmlns:a16="http://schemas.microsoft.com/office/drawing/2014/main" id="{D1A8B31E-6BBF-4DA1-889A-6E6ADB4268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9018" y="2348214"/>
            <a:ext cx="589810" cy="36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5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34827" y="-66117"/>
            <a:ext cx="9213653" cy="29675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-34827" y="-92364"/>
            <a:ext cx="9213653" cy="2318651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70000"/>
                </a:schemeClr>
              </a:gs>
              <a:gs pos="55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34827" y="2229119"/>
            <a:ext cx="9213653" cy="2967507"/>
          </a:xfrm>
          <a:prstGeom prst="rect">
            <a:avLst/>
          </a:prstGeom>
          <a:solidFill>
            <a:srgbClr val="F99D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754" y="2633153"/>
            <a:ext cx="7772400" cy="828339"/>
          </a:xfrm>
          <a:noFill/>
        </p:spPr>
        <p:txBody>
          <a:bodyPr lIns="0"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198395"/>
            <a:ext cx="6400800" cy="613201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885" y="754919"/>
            <a:ext cx="5220229" cy="71927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0" y="4982406"/>
            <a:ext cx="914399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chemeClr val="bg1">
                    <a:lumMod val="95000"/>
                  </a:schemeClr>
                </a:solidFill>
              </a:rPr>
              <a:t>© </a:t>
            </a:r>
            <a:r>
              <a:rPr lang="en-US" sz="6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2018, iText Group NV, iText Software Corp., iText Software BVBA – All rights reserved</a:t>
            </a:r>
            <a:endParaRPr lang="en-US" sz="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444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6"/>
          <p:cNvSpPr>
            <a:spLocks noGrp="1"/>
          </p:cNvSpPr>
          <p:nvPr>
            <p:ph type="title"/>
          </p:nvPr>
        </p:nvSpPr>
        <p:spPr>
          <a:xfrm>
            <a:off x="444686" y="133491"/>
            <a:ext cx="7996237" cy="466872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idx="1"/>
          </p:nvPr>
        </p:nvSpPr>
        <p:spPr>
          <a:xfrm>
            <a:off x="444686" y="800935"/>
            <a:ext cx="7996237" cy="359802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Click to edit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8"/>
          <p:cNvSpPr txBox="1">
            <a:spLocks/>
          </p:cNvSpPr>
          <p:nvPr/>
        </p:nvSpPr>
        <p:spPr>
          <a:xfrm>
            <a:off x="4167903" y="4702977"/>
            <a:ext cx="4678658" cy="238632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56463" algn="l"/>
              </a:tabLst>
              <a:defRPr/>
            </a:pPr>
            <a:r>
              <a:rPr lang="en-US" sz="650" spc="0" dirty="0">
                <a:solidFill>
                  <a:schemeClr val="bg2"/>
                </a:solidFill>
                <a:latin typeface="Arial"/>
                <a:cs typeface="Arial"/>
              </a:rPr>
              <a:t>© 2015</a:t>
            </a:r>
            <a:r>
              <a:rPr lang="en-US" sz="650" spc="0" baseline="0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lang="en-US" sz="650" spc="0" dirty="0">
                <a:solidFill>
                  <a:schemeClr val="bg2"/>
                </a:solidFill>
                <a:latin typeface="Arial"/>
                <a:cs typeface="Arial"/>
              </a:rPr>
              <a:t>Ephesoft, Inc. All rights reserved.</a:t>
            </a:r>
            <a:r>
              <a:rPr lang="en-US" sz="650" spc="0" baseline="0" dirty="0">
                <a:solidFill>
                  <a:schemeClr val="bg2"/>
                </a:solidFill>
                <a:latin typeface="Arial"/>
                <a:cs typeface="Arial"/>
              </a:rPr>
              <a:t>  </a:t>
            </a:r>
            <a:r>
              <a:rPr lang="en-US" sz="650" b="1" spc="0" baseline="0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fld id="{E660F83B-9819-8D4C-B1F4-31B13C551FB0}" type="slidenum">
              <a:rPr lang="en-US" sz="650" b="1" spc="0" smtClean="0">
                <a:solidFill>
                  <a:schemeClr val="bg2"/>
                </a:solidFill>
                <a:latin typeface="Arial"/>
                <a:cs typeface="Arial"/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56463" algn="l"/>
                </a:tabLst>
                <a:defRPr/>
              </a:pPr>
              <a:t>‹#›</a:t>
            </a:fld>
            <a:endParaRPr lang="en-US" sz="650" b="1" spc="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9066" y="4828280"/>
            <a:ext cx="9153065" cy="3152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9144000" cy="483094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864BDF-D669-43EE-A561-02680F5DF0A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92" y="4918277"/>
            <a:ext cx="1071738" cy="1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8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70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57" r:id="rId10"/>
    <p:sldLayoutId id="2147483653" r:id="rId11"/>
    <p:sldLayoutId id="2147483669" r:id="rId12"/>
    <p:sldLayoutId id="2147483681" r:id="rId13"/>
    <p:sldLayoutId id="2147483674" r:id="rId14"/>
    <p:sldLayoutId id="2147483677" r:id="rId15"/>
    <p:sldLayoutId id="2147483680" r:id="rId16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1800" b="1" i="0" kern="1200" spc="0" baseline="0">
          <a:solidFill>
            <a:schemeClr val="tx1"/>
          </a:solidFill>
          <a:latin typeface="Open Sans"/>
          <a:ea typeface="+mj-ea"/>
          <a:cs typeface="Arial" panose="020B0604020202020204" pitchFamily="34" charset="0"/>
        </a:defRPr>
      </a:lvl1pPr>
    </p:titleStyle>
    <p:bodyStyle>
      <a:lvl1pPr marL="285750" indent="-285750" algn="l" defTabSz="45720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Lucida Grande"/>
        <a:buChar char="–"/>
        <a:defRPr sz="1600" b="0" i="0" kern="1200" spc="0">
          <a:solidFill>
            <a:schemeClr val="tx1"/>
          </a:solidFill>
          <a:latin typeface="Open Sans"/>
          <a:ea typeface="+mn-ea"/>
          <a:cs typeface="Arial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Lucida Grande"/>
        <a:buChar char="–"/>
        <a:defRPr sz="1600" b="0" i="0" kern="1200" spc="0">
          <a:solidFill>
            <a:schemeClr val="tx1"/>
          </a:solidFill>
          <a:latin typeface="Open Sans"/>
          <a:ea typeface="+mn-ea"/>
          <a:cs typeface="Arial"/>
        </a:defRPr>
      </a:lvl2pPr>
      <a:lvl3pPr marL="1200150" indent="-285750" algn="l" defTabSz="45720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Lucida Grande"/>
        <a:buChar char="–"/>
        <a:defRPr sz="1600" b="0" i="0" kern="1200" spc="0">
          <a:solidFill>
            <a:schemeClr val="tx1"/>
          </a:solidFill>
          <a:latin typeface="Open Sans"/>
          <a:ea typeface="+mn-ea"/>
          <a:cs typeface="Arial"/>
        </a:defRPr>
      </a:lvl3pPr>
      <a:lvl4pPr marL="1657350" indent="-285750" algn="l" defTabSz="45720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Lucida Grande"/>
        <a:buChar char="–"/>
        <a:defRPr sz="1600" b="0" i="0" kern="1200" spc="0">
          <a:solidFill>
            <a:schemeClr val="tx1"/>
          </a:solidFill>
          <a:latin typeface="Open Sans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75" cy="34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4637" y="4905375"/>
            <a:ext cx="246862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9185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ransition spd="med"/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238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4762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7143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9525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1906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8572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17145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25717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34290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42862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51435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60007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68580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1.wmf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1.wmf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0.jpg"/><Relationship Id="rId7" Type="http://schemas.openxmlformats.org/officeDocument/2006/relationships/image" Target="../media/image1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gif"/><Relationship Id="rId5" Type="http://schemas.openxmlformats.org/officeDocument/2006/relationships/image" Target="../media/image31.jp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gif"/><Relationship Id="rId5" Type="http://schemas.openxmlformats.org/officeDocument/2006/relationships/image" Target="../media/image10.png"/><Relationship Id="rId4" Type="http://schemas.openxmlformats.org/officeDocument/2006/relationships/image" Target="../media/image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slide" Target="slide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"/><Relationship Id="rId3" Type="http://schemas.openxmlformats.org/officeDocument/2006/relationships/image" Target="../media/image11.jpeg"/><Relationship Id="rId7" Type="http://schemas.openxmlformats.org/officeDocument/2006/relationships/image" Target="../media/image15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tif"/><Relationship Id="rId5" Type="http://schemas.openxmlformats.org/officeDocument/2006/relationships/image" Target="../media/image13.gif"/><Relationship Id="rId10" Type="http://schemas.openxmlformats.org/officeDocument/2006/relationships/slide" Target="slide4.xml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"/><Relationship Id="rId3" Type="http://schemas.openxmlformats.org/officeDocument/2006/relationships/image" Target="../media/image11.jpeg"/><Relationship Id="rId7" Type="http://schemas.openxmlformats.org/officeDocument/2006/relationships/image" Target="../media/image15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tif"/><Relationship Id="rId5" Type="http://schemas.openxmlformats.org/officeDocument/2006/relationships/image" Target="../media/image12.png"/><Relationship Id="rId4" Type="http://schemas.openxmlformats.org/officeDocument/2006/relationships/slide" Target="slide4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wmf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8059" y="2446760"/>
            <a:ext cx="6134252" cy="828339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pdfOCR+   |  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pdfSearch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269368-5977-4A6E-B71B-FD81115CD5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F79646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1263861" y="2314339"/>
            <a:ext cx="628396" cy="628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498D36-163A-421D-9841-02703700A7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F79646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4532106" y="2314339"/>
            <a:ext cx="628396" cy="628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6B3056-B930-4DF8-BEED-E4C5A8563DB9}"/>
              </a:ext>
            </a:extLst>
          </p:cNvPr>
          <p:cNvSpPr txBox="1"/>
          <p:nvPr/>
        </p:nvSpPr>
        <p:spPr>
          <a:xfrm>
            <a:off x="619676" y="3771074"/>
            <a:ext cx="7496569" cy="828339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47004-240E-4DA5-985B-E078D128FBDA}"/>
              </a:ext>
            </a:extLst>
          </p:cNvPr>
          <p:cNvSpPr txBox="1"/>
          <p:nvPr/>
        </p:nvSpPr>
        <p:spPr>
          <a:xfrm>
            <a:off x="188926" y="3559478"/>
            <a:ext cx="3317474" cy="722659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en-US" dirty="0"/>
              <a:t>Aykut Avci</a:t>
            </a:r>
          </a:p>
          <a:p>
            <a:r>
              <a:rPr lang="en-US" sz="1600" dirty="0"/>
              <a:t>Software Development Manager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955B2-458C-41B4-A072-5B0E41D34807}"/>
              </a:ext>
            </a:extLst>
          </p:cNvPr>
          <p:cNvSpPr txBox="1"/>
          <p:nvPr/>
        </p:nvSpPr>
        <p:spPr>
          <a:xfrm>
            <a:off x="1578059" y="3650493"/>
            <a:ext cx="7496569" cy="1112718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305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9D0E1DD-2D56-40CD-81F0-0294F17AB6DC}"/>
              </a:ext>
            </a:extLst>
          </p:cNvPr>
          <p:cNvSpPr/>
          <p:nvPr/>
        </p:nvSpPr>
        <p:spPr>
          <a:xfrm>
            <a:off x="-8021" y="-17359"/>
            <a:ext cx="9173573" cy="523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pdfSearch : Capabilities</a:t>
            </a:r>
            <a:endParaRPr kumimoji="0" lang="en-B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6" name="Picture 45" descr="e-bullet-yellow.png">
            <a:extLst>
              <a:ext uri="{FF2B5EF4-FFF2-40B4-BE49-F238E27FC236}">
                <a16:creationId xmlns:a16="http://schemas.microsoft.com/office/drawing/2014/main" id="{87E4B2B9-3D74-4F76-A7AE-7876C24836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82" y="147798"/>
            <a:ext cx="346517" cy="216873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BD687AB-840F-401D-AFD5-48586ADF2934}"/>
              </a:ext>
            </a:extLst>
          </p:cNvPr>
          <p:cNvSpPr/>
          <p:nvPr/>
        </p:nvSpPr>
        <p:spPr>
          <a:xfrm>
            <a:off x="210694" y="671018"/>
            <a:ext cx="1432083" cy="824992"/>
          </a:xfrm>
          <a:prstGeom prst="roundRect">
            <a:avLst>
              <a:gd name="adj" fmla="val 7917"/>
            </a:avLst>
          </a:prstGeom>
          <a:solidFill>
            <a:srgbClr val="4F81BD">
              <a:lumMod val="75000"/>
            </a:srgbClr>
          </a:soli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pdfSearch</a:t>
            </a:r>
            <a:endParaRPr kumimoji="0" lang="en-BE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B6743BF-DC33-46C9-8B7C-0A3CCC65BAC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F79646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203582" y="671018"/>
            <a:ext cx="628396" cy="628396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FE87FB34-18BC-4B3E-9391-44ACEB546971}"/>
              </a:ext>
            </a:extLst>
          </p:cNvPr>
          <p:cNvGrpSpPr/>
          <p:nvPr/>
        </p:nvGrpSpPr>
        <p:grpSpPr>
          <a:xfrm>
            <a:off x="190026" y="1083514"/>
            <a:ext cx="8777858" cy="3646847"/>
            <a:chOff x="190026" y="1181812"/>
            <a:chExt cx="8777858" cy="364684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55C08CA-21BB-4948-AF4A-DBD235EAC499}"/>
                </a:ext>
              </a:extLst>
            </p:cNvPr>
            <p:cNvSpPr/>
            <p:nvPr/>
          </p:nvSpPr>
          <p:spPr>
            <a:xfrm>
              <a:off x="242376" y="2061411"/>
              <a:ext cx="8659247" cy="276724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86CBAD0-5D7D-4333-8644-AB891711C9A9}"/>
                </a:ext>
              </a:extLst>
            </p:cNvPr>
            <p:cNvSpPr/>
            <p:nvPr/>
          </p:nvSpPr>
          <p:spPr>
            <a:xfrm>
              <a:off x="1307374" y="2381122"/>
              <a:ext cx="320898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Search through digital files containing 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machine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 and 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hand- written text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1E5603D-4045-4EA3-9B8D-B30F7F760CCF}"/>
                </a:ext>
              </a:extLst>
            </p:cNvPr>
            <p:cNvSpPr/>
            <p:nvPr/>
          </p:nvSpPr>
          <p:spPr>
            <a:xfrm>
              <a:off x="5147854" y="2408218"/>
              <a:ext cx="38200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API allows for easy integration with existing IT environment</a:t>
              </a:r>
              <a:endParaRPr kumimoji="0" lang="en-B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37FFA78-8746-4AD7-82BC-6B6584D01DB9}"/>
                </a:ext>
              </a:extLst>
            </p:cNvPr>
            <p:cNvSpPr/>
            <p:nvPr/>
          </p:nvSpPr>
          <p:spPr>
            <a:xfrm>
              <a:off x="1307374" y="3786302"/>
              <a:ext cx="265067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Can handle archives of unlimited size</a:t>
              </a:r>
              <a:endParaRPr kumimoji="0" lang="en-B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6016BF6-11FA-4D7D-A778-92E68541AF5D}"/>
                </a:ext>
              </a:extLst>
            </p:cNvPr>
            <p:cNvSpPr/>
            <p:nvPr/>
          </p:nvSpPr>
          <p:spPr>
            <a:xfrm>
              <a:off x="5310283" y="3744442"/>
              <a:ext cx="35783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KWS speed: 10.000 pages / sec / CPU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success rate: 97%</a:t>
              </a:r>
              <a:endParaRPr kumimoji="0" lang="en-B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pic>
          <p:nvPicPr>
            <p:cNvPr id="57" name="Picture 2" descr="See the source image">
              <a:extLst>
                <a:ext uri="{FF2B5EF4-FFF2-40B4-BE49-F238E27FC236}">
                  <a16:creationId xmlns:a16="http://schemas.microsoft.com/office/drawing/2014/main" id="{0558E0BB-25F0-41A6-B715-7C637FBBAB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2657" y="3638506"/>
              <a:ext cx="880365" cy="880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70FCBE75-8C6F-4A67-93CD-8F21BA045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7235" y="2313358"/>
              <a:ext cx="831211" cy="831211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DFAC832-A6DC-4122-8CF8-A72B451B1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582" y="2371864"/>
              <a:ext cx="1015814" cy="101581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351127D-3A4F-4C54-873D-D8EEEBA30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0026" y="3763570"/>
              <a:ext cx="1231107" cy="64633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8A0BDD-80FD-4F4E-8388-9647563051F9}"/>
                </a:ext>
              </a:extLst>
            </p:cNvPr>
            <p:cNvCxnSpPr>
              <a:cxnSpLocks/>
            </p:cNvCxnSpPr>
            <p:nvPr/>
          </p:nvCxnSpPr>
          <p:spPr>
            <a:xfrm>
              <a:off x="242376" y="2061411"/>
              <a:ext cx="8659247" cy="0"/>
            </a:xfrm>
            <a:prstGeom prst="line">
              <a:avLst/>
            </a:prstGeom>
            <a:noFill/>
            <a:ln w="25400" cap="flat" cmpd="sng" algn="ctr">
              <a:solidFill>
                <a:srgbClr val="F79646"/>
              </a:solidFill>
              <a:prstDash val="solid"/>
            </a:ln>
            <a:effectLst/>
          </p:spPr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21459515-EB43-4104-B2A6-48970FAB1D3F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>
              <a:off x="1642777" y="1181812"/>
              <a:ext cx="2929223" cy="879599"/>
            </a:xfrm>
            <a:prstGeom prst="bentConnector2">
              <a:avLst/>
            </a:prstGeom>
            <a:noFill/>
            <a:ln w="25400" cap="flat" cmpd="sng" algn="ctr">
              <a:solidFill>
                <a:srgbClr val="F79646"/>
              </a:solidFill>
              <a:prstDash val="solid"/>
            </a:ln>
            <a:effectLst/>
          </p:spPr>
        </p:cxn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CAA34CF6-55F3-4A08-B147-D3C18AD58310}"/>
              </a:ext>
            </a:extLst>
          </p:cNvPr>
          <p:cNvSpPr/>
          <p:nvPr/>
        </p:nvSpPr>
        <p:spPr>
          <a:xfrm>
            <a:off x="1658262" y="756986"/>
            <a:ext cx="2863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Gain Actionable Intelligence </a:t>
            </a:r>
          </a:p>
          <a:p>
            <a:r>
              <a:rPr lang="en-US" dirty="0">
                <a:solidFill>
                  <a:prstClr val="black"/>
                </a:solidFill>
                <a:latin typeface="Calibri"/>
              </a:rPr>
              <a:t>without the need to OCR</a:t>
            </a:r>
            <a:endParaRPr lang="en-BE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414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9D0E1DD-2D56-40CD-81F0-0294F17AB6DC}"/>
              </a:ext>
            </a:extLst>
          </p:cNvPr>
          <p:cNvSpPr/>
          <p:nvPr/>
        </p:nvSpPr>
        <p:spPr>
          <a:xfrm>
            <a:off x="-21552" y="-17359"/>
            <a:ext cx="9187104" cy="523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Content Extraction From Documents</a:t>
            </a:r>
            <a:endParaRPr kumimoji="0" lang="en-B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6" name="Picture 45" descr="e-bullet-yellow.png">
            <a:extLst>
              <a:ext uri="{FF2B5EF4-FFF2-40B4-BE49-F238E27FC236}">
                <a16:creationId xmlns:a16="http://schemas.microsoft.com/office/drawing/2014/main" id="{87E4B2B9-3D74-4F76-A7AE-7876C24836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82" y="147798"/>
            <a:ext cx="346517" cy="21687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105467F-6323-4727-B55F-DC1C5C7A2DEC}"/>
              </a:ext>
            </a:extLst>
          </p:cNvPr>
          <p:cNvGrpSpPr/>
          <p:nvPr/>
        </p:nvGrpSpPr>
        <p:grpSpPr>
          <a:xfrm>
            <a:off x="550099" y="939285"/>
            <a:ext cx="7402167" cy="3779469"/>
            <a:chOff x="550099" y="939285"/>
            <a:chExt cx="7402167" cy="3779469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6663F115-17C0-46D3-8A93-FFB9F3AE9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50099" y="939285"/>
              <a:ext cx="2696588" cy="3779469"/>
            </a:xfrm>
            <a:prstGeom prst="rect">
              <a:avLst/>
            </a:prstGeom>
            <a:ln w="3175">
              <a:noFill/>
              <a:miter lim="400000"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62B4FE-E501-4259-BC85-764F2D0F5F65}"/>
                </a:ext>
              </a:extLst>
            </p:cNvPr>
            <p:cNvSpPr/>
            <p:nvPr/>
          </p:nvSpPr>
          <p:spPr>
            <a:xfrm>
              <a:off x="3675410" y="2715367"/>
              <a:ext cx="427685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- Finding content by regular expressions on image only pdf documents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- Keyword search (eg "insurance number")</a:t>
              </a:r>
            </a:p>
          </p:txBody>
        </p:sp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14FBB51E-08FD-4179-90DE-68A7AF3BC2E5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 rot="16200000" flipH="1">
              <a:off x="2876565" y="2378186"/>
              <a:ext cx="1395397" cy="202293"/>
            </a:xfrm>
            <a:prstGeom prst="bentConnector2">
              <a:avLst/>
            </a:prstGeom>
            <a:ln>
              <a:solidFill>
                <a:srgbClr val="F8A8AB"/>
              </a:solidFill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3B4A02-6228-46D4-B9A1-B93F6B40B6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1221" y="1781635"/>
              <a:ext cx="721895" cy="1"/>
            </a:xfrm>
            <a:prstGeom prst="line">
              <a:avLst/>
            </a:prstGeom>
            <a:ln>
              <a:solidFill>
                <a:srgbClr val="F8A8AB"/>
              </a:solidFill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51F0D8-5161-4E52-BE05-AE02DFFA98FC}"/>
                </a:ext>
              </a:extLst>
            </p:cNvPr>
            <p:cNvCxnSpPr>
              <a:cxnSpLocks/>
            </p:cNvCxnSpPr>
            <p:nvPr/>
          </p:nvCxnSpPr>
          <p:spPr>
            <a:xfrm>
              <a:off x="3675410" y="2715367"/>
              <a:ext cx="0" cy="819288"/>
            </a:xfrm>
            <a:prstGeom prst="line">
              <a:avLst/>
            </a:prstGeom>
            <a:ln>
              <a:solidFill>
                <a:srgbClr val="F8A8AB"/>
              </a:solidFill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610D34B-84BF-480C-8685-09BBD503AD10}"/>
              </a:ext>
            </a:extLst>
          </p:cNvPr>
          <p:cNvSpPr txBox="1"/>
          <p:nvPr/>
        </p:nvSpPr>
        <p:spPr>
          <a:xfrm>
            <a:off x="493951" y="651066"/>
            <a:ext cx="2696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Insurance Policy Cancelation Letter</a:t>
            </a:r>
            <a:endParaRPr kumimoji="0" lang="en-B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AF4DBC-68FB-4FC3-B11A-C417EA686D22}"/>
              </a:ext>
            </a:extLst>
          </p:cNvPr>
          <p:cNvSpPr/>
          <p:nvPr/>
        </p:nvSpPr>
        <p:spPr>
          <a:xfrm>
            <a:off x="-9066" y="4828280"/>
            <a:ext cx="9153065" cy="3152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A0D6DE-0534-4C53-96D6-D3013E88C9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92" y="4918277"/>
            <a:ext cx="1071738" cy="148635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1F7F0B0-75E3-4997-91C7-D35F9D8F051E}"/>
              </a:ext>
            </a:extLst>
          </p:cNvPr>
          <p:cNvSpPr/>
          <p:nvPr/>
        </p:nvSpPr>
        <p:spPr>
          <a:xfrm>
            <a:off x="3855958" y="1495854"/>
            <a:ext cx="1432083" cy="824992"/>
          </a:xfrm>
          <a:prstGeom prst="roundRect">
            <a:avLst>
              <a:gd name="adj" fmla="val 7917"/>
            </a:avLst>
          </a:prstGeom>
          <a:solidFill>
            <a:srgbClr val="4F81BD">
              <a:lumMod val="75000"/>
            </a:srgbClr>
          </a:soli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pdfSearch</a:t>
            </a:r>
            <a:endParaRPr kumimoji="0" lang="en-BE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BB9333-30BC-43FA-AABC-4B9CBFA2484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F79646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3848846" y="1495854"/>
            <a:ext cx="628396" cy="62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1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6EC5DB16-95B9-44ED-941F-E88E80CCF942}"/>
              </a:ext>
            </a:extLst>
          </p:cNvPr>
          <p:cNvSpPr/>
          <p:nvPr/>
        </p:nvSpPr>
        <p:spPr>
          <a:xfrm>
            <a:off x="-21552" y="0"/>
            <a:ext cx="9165552" cy="5160858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70000"/>
                </a:schemeClr>
              </a:gs>
              <a:gs pos="55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D0E1DD-2D56-40CD-81F0-0294F17AB6DC}"/>
              </a:ext>
            </a:extLst>
          </p:cNvPr>
          <p:cNvSpPr/>
          <p:nvPr/>
        </p:nvSpPr>
        <p:spPr>
          <a:xfrm>
            <a:off x="-21552" y="-17359"/>
            <a:ext cx="9187104" cy="523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Sweep Out Information From Documents</a:t>
            </a:r>
            <a:endParaRPr kumimoji="0" lang="en-B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6" name="Picture 45" descr="e-bullet-yellow.png">
            <a:extLst>
              <a:ext uri="{FF2B5EF4-FFF2-40B4-BE49-F238E27FC236}">
                <a16:creationId xmlns:a16="http://schemas.microsoft.com/office/drawing/2014/main" id="{87E4B2B9-3D74-4F76-A7AE-7876C24836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82" y="147798"/>
            <a:ext cx="346517" cy="21687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105467F-6323-4727-B55F-DC1C5C7A2DEC}"/>
              </a:ext>
            </a:extLst>
          </p:cNvPr>
          <p:cNvGrpSpPr/>
          <p:nvPr/>
        </p:nvGrpSpPr>
        <p:grpSpPr>
          <a:xfrm>
            <a:off x="3592022" y="2534552"/>
            <a:ext cx="5504623" cy="888096"/>
            <a:chOff x="2751221" y="1785994"/>
            <a:chExt cx="5504623" cy="88809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62B4FE-E501-4259-BC85-764F2D0F5F65}"/>
                </a:ext>
              </a:extLst>
            </p:cNvPr>
            <p:cNvSpPr/>
            <p:nvPr/>
          </p:nvSpPr>
          <p:spPr>
            <a:xfrm>
              <a:off x="3277568" y="1843093"/>
              <a:ext cx="497827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Remove sensitive data from a image only PDF files. 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Be compliant with EU GDPR and the US Freedom of Information Act (FIA).</a:t>
              </a:r>
            </a:p>
          </p:txBody>
        </p:sp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14FBB51E-08FD-4179-90DE-68A7AF3BC2E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751221" y="1785994"/>
              <a:ext cx="515570" cy="46496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99D25"/>
              </a:solidFill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51F0D8-5161-4E52-BE05-AE02DFFA98FC}"/>
                </a:ext>
              </a:extLst>
            </p:cNvPr>
            <p:cNvCxnSpPr>
              <a:cxnSpLocks/>
            </p:cNvCxnSpPr>
            <p:nvPr/>
          </p:nvCxnSpPr>
          <p:spPr>
            <a:xfrm>
              <a:off x="3277568" y="1823192"/>
              <a:ext cx="10775" cy="845493"/>
            </a:xfrm>
            <a:prstGeom prst="line">
              <a:avLst/>
            </a:prstGeom>
            <a:ln>
              <a:solidFill>
                <a:srgbClr val="F99D25"/>
              </a:solidFill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610D34B-84BF-480C-8685-09BBD503AD10}"/>
              </a:ext>
            </a:extLst>
          </p:cNvPr>
          <p:cNvSpPr txBox="1"/>
          <p:nvPr/>
        </p:nvSpPr>
        <p:spPr>
          <a:xfrm>
            <a:off x="493951" y="651066"/>
            <a:ext cx="2696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Alice In Wonderland</a:t>
            </a:r>
            <a:endParaRPr kumimoji="0" lang="en-B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EBE925-BCBC-4010-8202-7DBA93264766}"/>
              </a:ext>
            </a:extLst>
          </p:cNvPr>
          <p:cNvSpPr txBox="1"/>
          <p:nvPr/>
        </p:nvSpPr>
        <p:spPr>
          <a:xfrm>
            <a:off x="5426257" y="1596970"/>
            <a:ext cx="36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</a:t>
            </a:r>
            <a:endParaRPr kumimoji="0" lang="en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3459EF5-768A-4715-AD49-D5C9369DD58C}"/>
              </a:ext>
            </a:extLst>
          </p:cNvPr>
          <p:cNvSpPr/>
          <p:nvPr/>
        </p:nvSpPr>
        <p:spPr>
          <a:xfrm>
            <a:off x="5833934" y="1390008"/>
            <a:ext cx="1432083" cy="824992"/>
          </a:xfrm>
          <a:prstGeom prst="roundRect">
            <a:avLst>
              <a:gd name="adj" fmla="val 6944"/>
            </a:avLst>
          </a:prstGeom>
          <a:solidFill>
            <a:schemeClr val="tx2">
              <a:lumMod val="50000"/>
              <a:alpha val="50000"/>
            </a:schemeClr>
          </a:solidFill>
          <a:ln>
            <a:solidFill>
              <a:srgbClr val="F99D2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pdfSweep</a:t>
            </a:r>
            <a:endParaRPr kumimoji="0" lang="en-B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4828F-2DE7-47BF-8A2D-C4B965CF1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63" y="928065"/>
            <a:ext cx="3315259" cy="3212973"/>
          </a:xfrm>
          <a:prstGeom prst="rect">
            <a:avLst/>
          </a:prstGeom>
          <a:ln>
            <a:solidFill>
              <a:srgbClr val="272727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ACE4521-8386-498A-9DF8-443B2AB5E359}"/>
              </a:ext>
            </a:extLst>
          </p:cNvPr>
          <p:cNvSpPr/>
          <p:nvPr/>
        </p:nvSpPr>
        <p:spPr>
          <a:xfrm>
            <a:off x="-43105" y="4828279"/>
            <a:ext cx="9312503" cy="3499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D4C4FB-13BB-4CF9-9F6E-600E84D341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92" y="4918277"/>
            <a:ext cx="1071738" cy="148635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EE57C02-A661-4D5A-BCDF-95F98EA283E3}"/>
              </a:ext>
            </a:extLst>
          </p:cNvPr>
          <p:cNvSpPr/>
          <p:nvPr/>
        </p:nvSpPr>
        <p:spPr>
          <a:xfrm>
            <a:off x="3953951" y="1390008"/>
            <a:ext cx="1432083" cy="824992"/>
          </a:xfrm>
          <a:prstGeom prst="roundRect">
            <a:avLst>
              <a:gd name="adj" fmla="val 7917"/>
            </a:avLst>
          </a:prstGeom>
          <a:solidFill>
            <a:srgbClr val="4F81BD">
              <a:lumMod val="75000"/>
            </a:srgbClr>
          </a:soli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pdfSearch</a:t>
            </a:r>
            <a:endParaRPr kumimoji="0" lang="en-BE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7C74E32-9320-4BD1-98B3-1BD03AD1D22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F79646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3946839" y="1390008"/>
            <a:ext cx="628396" cy="62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717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9D0E1DD-2D56-40CD-81F0-0294F17AB6DC}"/>
              </a:ext>
            </a:extLst>
          </p:cNvPr>
          <p:cNvSpPr/>
          <p:nvPr/>
        </p:nvSpPr>
        <p:spPr>
          <a:xfrm>
            <a:off x="-8021" y="-17359"/>
            <a:ext cx="9173573" cy="523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</a:t>
            </a:r>
            <a:r>
              <a:rPr lang="en-US" sz="2800" dirty="0">
                <a:solidFill>
                  <a:prstClr val="white"/>
                </a:solidFill>
                <a:latin typeface="Calibri"/>
              </a:rPr>
              <a:t>Comes in two flavors: pdfOCR+</a:t>
            </a:r>
            <a:endParaRPr kumimoji="0" lang="en-B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6" name="Picture 45" descr="e-bullet-yellow.png">
            <a:extLst>
              <a:ext uri="{FF2B5EF4-FFF2-40B4-BE49-F238E27FC236}">
                <a16:creationId xmlns:a16="http://schemas.microsoft.com/office/drawing/2014/main" id="{87E4B2B9-3D74-4F76-A7AE-7876C24836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82" y="147798"/>
            <a:ext cx="346517" cy="21687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B55C640-188C-4636-A894-8C7202870632}"/>
              </a:ext>
            </a:extLst>
          </p:cNvPr>
          <p:cNvSpPr/>
          <p:nvPr/>
        </p:nvSpPr>
        <p:spPr>
          <a:xfrm>
            <a:off x="4283243" y="505862"/>
            <a:ext cx="4882310" cy="430649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1D6C070-0D3F-4535-A9B3-E6A69261DB9B}"/>
              </a:ext>
            </a:extLst>
          </p:cNvPr>
          <p:cNvGrpSpPr/>
          <p:nvPr/>
        </p:nvGrpSpPr>
        <p:grpSpPr>
          <a:xfrm>
            <a:off x="4611085" y="1316333"/>
            <a:ext cx="1432083" cy="825166"/>
            <a:chOff x="4369439" y="903489"/>
            <a:chExt cx="1432083" cy="825166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D5E7814-95F1-4E75-9B23-06941092FB49}"/>
                </a:ext>
              </a:extLst>
            </p:cNvPr>
            <p:cNvSpPr/>
            <p:nvPr/>
          </p:nvSpPr>
          <p:spPr>
            <a:xfrm>
              <a:off x="4369439" y="903663"/>
              <a:ext cx="1432083" cy="824992"/>
            </a:xfrm>
            <a:prstGeom prst="roundRect">
              <a:avLst>
                <a:gd name="adj" fmla="val 6944"/>
              </a:avLst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pdfOCR+ 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D8A3921-BE1A-41E8-8C12-32E8EF51E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rgbClr val="F79646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369440" y="903489"/>
              <a:ext cx="628396" cy="628396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A0F1C4A-4929-44F7-AA09-35821B04B4F2}"/>
              </a:ext>
            </a:extLst>
          </p:cNvPr>
          <p:cNvGrpSpPr/>
          <p:nvPr/>
        </p:nvGrpSpPr>
        <p:grpSpPr>
          <a:xfrm>
            <a:off x="4578767" y="2478202"/>
            <a:ext cx="4044099" cy="1477328"/>
            <a:chOff x="4578767" y="2478202"/>
            <a:chExt cx="4044099" cy="147732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12EEE11-1CA6-44F2-BDA6-F64D9672DAF7}"/>
                </a:ext>
              </a:extLst>
            </p:cNvPr>
            <p:cNvSpPr/>
            <p:nvPr/>
          </p:nvSpPr>
          <p:spPr>
            <a:xfrm>
              <a:off x="4925283" y="2478202"/>
              <a:ext cx="369758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/>
                </a:rPr>
                <a:t>All of pdfOCR</a:t>
              </a:r>
            </a:p>
            <a:p>
              <a:r>
                <a:rPr lang="en-US" b="1" dirty="0">
                  <a:solidFill>
                    <a:prstClr val="black"/>
                  </a:solidFill>
                  <a:latin typeface="Calibri"/>
                </a:rPr>
                <a:t>+</a:t>
              </a:r>
              <a:r>
                <a:rPr lang="en-US" dirty="0">
                  <a:solidFill>
                    <a:prstClr val="black"/>
                  </a:solidFill>
                  <a:latin typeface="Calibri"/>
                </a:rPr>
                <a:t> All forms of </a:t>
              </a:r>
              <a:r>
                <a:rPr lang="en-US" b="1" dirty="0">
                  <a:solidFill>
                    <a:prstClr val="black"/>
                  </a:solidFill>
                  <a:latin typeface="Calibri"/>
                </a:rPr>
                <a:t>handwriting</a:t>
              </a:r>
              <a:r>
                <a:rPr lang="en-US" dirty="0">
                  <a:solidFill>
                    <a:prstClr val="black"/>
                  </a:solidFill>
                  <a:latin typeface="Calibri"/>
                </a:rPr>
                <a:t>, including </a:t>
              </a:r>
              <a:r>
                <a:rPr lang="en-US" b="1" dirty="0">
                  <a:solidFill>
                    <a:prstClr val="black"/>
                  </a:solidFill>
                  <a:latin typeface="Calibri"/>
                </a:rPr>
                <a:t>constrained</a:t>
              </a:r>
              <a:r>
                <a:rPr lang="en-US" dirty="0">
                  <a:solidFill>
                    <a:prstClr val="black"/>
                  </a:solidFill>
                  <a:latin typeface="Calibri"/>
                </a:rPr>
                <a:t> and </a:t>
              </a:r>
              <a:r>
                <a:rPr lang="en-US" b="1" dirty="0">
                  <a:solidFill>
                    <a:prstClr val="black"/>
                  </a:solidFill>
                  <a:latin typeface="Calibri"/>
                </a:rPr>
                <a:t>unconstrained handprint </a:t>
              </a:r>
              <a:r>
                <a:rPr lang="en-US" dirty="0">
                  <a:solidFill>
                    <a:prstClr val="black"/>
                  </a:solidFill>
                  <a:latin typeface="Calibri"/>
                </a:rPr>
                <a:t>(HTR) and </a:t>
              </a:r>
              <a:r>
                <a:rPr lang="en-US" b="1" dirty="0">
                  <a:solidFill>
                    <a:prstClr val="black"/>
                  </a:solidFill>
                  <a:latin typeface="Calibri"/>
                </a:rPr>
                <a:t>cursive handwriting </a:t>
              </a:r>
              <a:r>
                <a:rPr lang="en-US" dirty="0">
                  <a:solidFill>
                    <a:prstClr val="black"/>
                  </a:solidFill>
                  <a:latin typeface="Calibri"/>
                </a:rPr>
                <a:t>(HWR)</a:t>
              </a:r>
            </a:p>
          </p:txBody>
        </p:sp>
        <p:pic>
          <p:nvPicPr>
            <p:cNvPr id="44" name="Picture 43" descr="e-bullet-yellow.png">
              <a:extLst>
                <a:ext uri="{FF2B5EF4-FFF2-40B4-BE49-F238E27FC236}">
                  <a16:creationId xmlns:a16="http://schemas.microsoft.com/office/drawing/2014/main" id="{F0234280-097D-43D7-B749-5BD9ED4F6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8767" y="2553821"/>
              <a:ext cx="346517" cy="216873"/>
            </a:xfrm>
            <a:prstGeom prst="rect">
              <a:avLst/>
            </a:prstGeom>
          </p:spPr>
        </p:pic>
        <p:pic>
          <p:nvPicPr>
            <p:cNvPr id="45" name="Picture 44" descr="e-bullet-yellow.png">
              <a:extLst>
                <a:ext uri="{FF2B5EF4-FFF2-40B4-BE49-F238E27FC236}">
                  <a16:creationId xmlns:a16="http://schemas.microsoft.com/office/drawing/2014/main" id="{64118AE5-E8C5-4769-8DA9-49109CACD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8767" y="2843360"/>
              <a:ext cx="346517" cy="216873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EEA42AE-E35A-4684-A500-BC8CBD8996E5}"/>
              </a:ext>
            </a:extLst>
          </p:cNvPr>
          <p:cNvGrpSpPr/>
          <p:nvPr/>
        </p:nvGrpSpPr>
        <p:grpSpPr>
          <a:xfrm>
            <a:off x="-8021" y="505861"/>
            <a:ext cx="4302339" cy="4206262"/>
            <a:chOff x="-8021" y="505861"/>
            <a:chExt cx="4302339" cy="420626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9F06A46-7EB2-472D-888D-7D7E9ECD6855}"/>
                </a:ext>
              </a:extLst>
            </p:cNvPr>
            <p:cNvSpPr/>
            <p:nvPr/>
          </p:nvSpPr>
          <p:spPr>
            <a:xfrm>
              <a:off x="0" y="505861"/>
              <a:ext cx="4283243" cy="1242971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366AC0-5671-4EC4-8B6A-49ADA69B64B7}"/>
                </a:ext>
              </a:extLst>
            </p:cNvPr>
            <p:cNvSpPr txBox="1"/>
            <p:nvPr/>
          </p:nvSpPr>
          <p:spPr>
            <a:xfrm>
              <a:off x="203582" y="672666"/>
              <a:ext cx="40907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Mixed processes that involve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handwritten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and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 machine printed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documents.</a:t>
              </a:r>
              <a:endPara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81C852A-3616-401F-8ABA-479F22E95F38}"/>
                </a:ext>
              </a:extLst>
            </p:cNvPr>
            <p:cNvCxnSpPr/>
            <p:nvPr/>
          </p:nvCxnSpPr>
          <p:spPr>
            <a:xfrm>
              <a:off x="-8021" y="1757519"/>
              <a:ext cx="4291264" cy="0"/>
            </a:xfrm>
            <a:prstGeom prst="line">
              <a:avLst/>
            </a:prstGeom>
            <a:noFill/>
            <a:ln w="25400" cap="flat" cmpd="sng" algn="ctr">
              <a:solidFill>
                <a:srgbClr val="F79646"/>
              </a:solidFill>
              <a:prstDash val="solid"/>
            </a:ln>
            <a:effectLst/>
          </p:spPr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265A134-8E6E-417B-8249-5CA0BD3F9CF0}"/>
                </a:ext>
              </a:extLst>
            </p:cNvPr>
            <p:cNvSpPr txBox="1"/>
            <p:nvPr/>
          </p:nvSpPr>
          <p:spPr>
            <a:xfrm>
              <a:off x="157869" y="1849801"/>
              <a:ext cx="3843575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Claims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Cancelation Notices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Witness reports | Sworn statement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Enlistment Applications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Consent Forms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Accident reports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Death certificates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Prescriptions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Shipping documents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48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6EC5DB16-95B9-44ED-941F-E88E80CCF942}"/>
              </a:ext>
            </a:extLst>
          </p:cNvPr>
          <p:cNvSpPr/>
          <p:nvPr/>
        </p:nvSpPr>
        <p:spPr>
          <a:xfrm>
            <a:off x="0" y="-8679"/>
            <a:ext cx="9165552" cy="5160858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70000"/>
                </a:schemeClr>
              </a:gs>
              <a:gs pos="55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F32C64-BE9D-4005-902E-83F72F722BE2}"/>
              </a:ext>
            </a:extLst>
          </p:cNvPr>
          <p:cNvGrpSpPr/>
          <p:nvPr/>
        </p:nvGrpSpPr>
        <p:grpSpPr>
          <a:xfrm>
            <a:off x="203582" y="1283467"/>
            <a:ext cx="2324421" cy="3336657"/>
            <a:chOff x="308684" y="1394369"/>
            <a:chExt cx="2324421" cy="33366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1E50B77-624C-459B-A217-3DCE2E036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684" y="1394369"/>
              <a:ext cx="2324421" cy="3086096"/>
            </a:xfrm>
            <a:prstGeom prst="rect">
              <a:avLst/>
            </a:prstGeom>
            <a:ln w="28575">
              <a:solidFill>
                <a:srgbClr val="F99D25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7C1748-0B92-4F72-895E-E3F0C2DBF3ED}"/>
                </a:ext>
              </a:extLst>
            </p:cNvPr>
            <p:cNvSpPr txBox="1"/>
            <p:nvPr/>
          </p:nvSpPr>
          <p:spPr>
            <a:xfrm>
              <a:off x="308685" y="4484805"/>
              <a:ext cx="8835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Manuscripts</a:t>
              </a:r>
              <a:endParaRPr kumimoji="0" lang="en-B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67A5C20-EFA5-423D-BE74-D69587661544}"/>
              </a:ext>
            </a:extLst>
          </p:cNvPr>
          <p:cNvSpPr/>
          <p:nvPr/>
        </p:nvSpPr>
        <p:spPr>
          <a:xfrm>
            <a:off x="4283243" y="505861"/>
            <a:ext cx="4882310" cy="4637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D0E1DD-2D56-40CD-81F0-0294F17AB6DC}"/>
              </a:ext>
            </a:extLst>
          </p:cNvPr>
          <p:cNvSpPr/>
          <p:nvPr/>
        </p:nvSpPr>
        <p:spPr>
          <a:xfrm>
            <a:off x="-8021" y="-17359"/>
            <a:ext cx="9173573" cy="523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</a:t>
            </a:r>
            <a:r>
              <a:rPr lang="en-US" sz="2800" dirty="0">
                <a:solidFill>
                  <a:prstClr val="white"/>
                </a:solidFill>
                <a:latin typeface="Calibri"/>
              </a:rPr>
              <a:t>Comes in two flavors: pdfOCR+</a:t>
            </a:r>
            <a:endParaRPr kumimoji="0" lang="en-B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6" name="Picture 45" descr="e-bullet-yellow.png">
            <a:extLst>
              <a:ext uri="{FF2B5EF4-FFF2-40B4-BE49-F238E27FC236}">
                <a16:creationId xmlns:a16="http://schemas.microsoft.com/office/drawing/2014/main" id="{87E4B2B9-3D74-4F76-A7AE-7876C24836D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82" y="147798"/>
            <a:ext cx="346517" cy="21687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23E20D7-9AC6-40CA-844C-95440FDCB84E}"/>
              </a:ext>
            </a:extLst>
          </p:cNvPr>
          <p:cNvGrpSpPr/>
          <p:nvPr/>
        </p:nvGrpSpPr>
        <p:grpSpPr>
          <a:xfrm>
            <a:off x="4578767" y="2478202"/>
            <a:ext cx="4044099" cy="1477328"/>
            <a:chOff x="4578767" y="2478202"/>
            <a:chExt cx="4044099" cy="14773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FFB947-44F2-4388-9550-C19BC854EE21}"/>
                </a:ext>
              </a:extLst>
            </p:cNvPr>
            <p:cNvSpPr/>
            <p:nvPr/>
          </p:nvSpPr>
          <p:spPr>
            <a:xfrm>
              <a:off x="4925283" y="2478202"/>
              <a:ext cx="369758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All of pdfOCR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All forms of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handwriting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, including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constrained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and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unconstrained handprint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(HTR) and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cursive handwriting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(HWR)</a:t>
              </a:r>
            </a:p>
          </p:txBody>
        </p:sp>
        <p:pic>
          <p:nvPicPr>
            <p:cNvPr id="20" name="Picture 19" descr="e-bullet-yellow.png">
              <a:extLst>
                <a:ext uri="{FF2B5EF4-FFF2-40B4-BE49-F238E27FC236}">
                  <a16:creationId xmlns:a16="http://schemas.microsoft.com/office/drawing/2014/main" id="{37E79378-82BF-4A85-916C-A2FE22890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8767" y="2553821"/>
              <a:ext cx="346517" cy="216873"/>
            </a:xfrm>
            <a:prstGeom prst="rect">
              <a:avLst/>
            </a:prstGeom>
          </p:spPr>
        </p:pic>
        <p:pic>
          <p:nvPicPr>
            <p:cNvPr id="21" name="Picture 20" descr="e-bullet-yellow.png">
              <a:extLst>
                <a:ext uri="{FF2B5EF4-FFF2-40B4-BE49-F238E27FC236}">
                  <a16:creationId xmlns:a16="http://schemas.microsoft.com/office/drawing/2014/main" id="{0BECFC70-0B80-4E26-A5C5-1B72E7679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8767" y="2843360"/>
              <a:ext cx="346517" cy="21687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6BADDD7-5556-44E8-B72C-CE14AD5FF5EE}"/>
              </a:ext>
            </a:extLst>
          </p:cNvPr>
          <p:cNvGrpSpPr/>
          <p:nvPr/>
        </p:nvGrpSpPr>
        <p:grpSpPr>
          <a:xfrm>
            <a:off x="917903" y="586319"/>
            <a:ext cx="2431440" cy="3333358"/>
            <a:chOff x="887359" y="575114"/>
            <a:chExt cx="2431440" cy="33333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38D843-4CB5-4163-BDB6-3A095D360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6787" y="821335"/>
              <a:ext cx="2352012" cy="3087137"/>
            </a:xfrm>
            <a:prstGeom prst="rect">
              <a:avLst/>
            </a:prstGeom>
            <a:ln w="28575">
              <a:solidFill>
                <a:srgbClr val="F99D25"/>
              </a:solidFill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507CADE-F8BF-4C83-8338-11969C221C8A}"/>
                </a:ext>
              </a:extLst>
            </p:cNvPr>
            <p:cNvSpPr txBox="1"/>
            <p:nvPr/>
          </p:nvSpPr>
          <p:spPr>
            <a:xfrm>
              <a:off x="887359" y="575114"/>
              <a:ext cx="12593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Claim statement</a:t>
              </a:r>
              <a:endParaRPr kumimoji="0" lang="en-B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EAD556-C976-4D7C-A4C7-CD6E552BFC56}"/>
              </a:ext>
            </a:extLst>
          </p:cNvPr>
          <p:cNvGrpSpPr/>
          <p:nvPr/>
        </p:nvGrpSpPr>
        <p:grpSpPr>
          <a:xfrm>
            <a:off x="1778421" y="1435693"/>
            <a:ext cx="2652584" cy="3342038"/>
            <a:chOff x="1488701" y="1752763"/>
            <a:chExt cx="2652584" cy="334203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CF477E3-97AE-4A92-9FFA-9A3D13922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88701" y="1752763"/>
              <a:ext cx="2324742" cy="3087137"/>
            </a:xfrm>
            <a:prstGeom prst="rect">
              <a:avLst/>
            </a:prstGeom>
            <a:ln w="28575">
              <a:solidFill>
                <a:srgbClr val="F99D25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E65705-73A4-4F6F-99E2-61FB4527A6F1}"/>
                </a:ext>
              </a:extLst>
            </p:cNvPr>
            <p:cNvSpPr txBox="1"/>
            <p:nvPr/>
          </p:nvSpPr>
          <p:spPr>
            <a:xfrm>
              <a:off x="2881979" y="4848580"/>
              <a:ext cx="12593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Accident Report</a:t>
              </a:r>
              <a:endParaRPr kumimoji="0" lang="en-B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D7817E8-3BE7-4DE2-A933-379D0D9AC8CC}"/>
              </a:ext>
            </a:extLst>
          </p:cNvPr>
          <p:cNvSpPr/>
          <p:nvPr/>
        </p:nvSpPr>
        <p:spPr>
          <a:xfrm>
            <a:off x="-9066" y="4828279"/>
            <a:ext cx="9174619" cy="3517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C8AC236-F6A6-46E9-8524-B773673E7E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92" y="4918277"/>
            <a:ext cx="1071738" cy="14863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431AFB6-87F8-46D1-A0E3-B832E2F72F61}"/>
              </a:ext>
            </a:extLst>
          </p:cNvPr>
          <p:cNvGrpSpPr/>
          <p:nvPr/>
        </p:nvGrpSpPr>
        <p:grpSpPr>
          <a:xfrm>
            <a:off x="4611085" y="1316333"/>
            <a:ext cx="1432083" cy="825166"/>
            <a:chOff x="4369439" y="903489"/>
            <a:chExt cx="1432083" cy="825166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CFDB587-EFCC-4247-9871-6B9EBE19DADC}"/>
                </a:ext>
              </a:extLst>
            </p:cNvPr>
            <p:cNvSpPr/>
            <p:nvPr/>
          </p:nvSpPr>
          <p:spPr>
            <a:xfrm>
              <a:off x="4369439" y="903663"/>
              <a:ext cx="1432083" cy="824992"/>
            </a:xfrm>
            <a:prstGeom prst="roundRect">
              <a:avLst>
                <a:gd name="adj" fmla="val 6944"/>
              </a:avLst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pdfOCR+ 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D7CBCAB-D626-4562-8436-8C1C3F032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rgbClr val="F79646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369440" y="903489"/>
              <a:ext cx="628396" cy="628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34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6EC5DB16-95B9-44ED-941F-E88E80CCF942}"/>
              </a:ext>
            </a:extLst>
          </p:cNvPr>
          <p:cNvSpPr/>
          <p:nvPr/>
        </p:nvSpPr>
        <p:spPr>
          <a:xfrm>
            <a:off x="0" y="-8679"/>
            <a:ext cx="9165552" cy="516085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D0E1DD-2D56-40CD-81F0-0294F17AB6DC}"/>
              </a:ext>
            </a:extLst>
          </p:cNvPr>
          <p:cNvSpPr/>
          <p:nvPr/>
        </p:nvSpPr>
        <p:spPr>
          <a:xfrm>
            <a:off x="-8021" y="-17359"/>
            <a:ext cx="9173573" cy="52322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pdfOCR+: Demo</a:t>
            </a:r>
            <a:endParaRPr kumimoji="0" lang="en-B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6" name="Picture 45" descr="e-bullet-yellow.png">
            <a:extLst>
              <a:ext uri="{FF2B5EF4-FFF2-40B4-BE49-F238E27FC236}">
                <a16:creationId xmlns:a16="http://schemas.microsoft.com/office/drawing/2014/main" id="{87E4B2B9-3D74-4F76-A7AE-7876C24836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82" y="147798"/>
            <a:ext cx="346517" cy="216873"/>
          </a:xfrm>
          <a:prstGeom prst="rect">
            <a:avLst/>
          </a:prstGeom>
        </p:spPr>
      </p:pic>
      <p:pic>
        <p:nvPicPr>
          <p:cNvPr id="3" name="Media1">
            <a:hlinkClick r:id="" action="ppaction://media"/>
            <a:extLst>
              <a:ext uri="{FF2B5EF4-FFF2-40B4-BE49-F238E27FC236}">
                <a16:creationId xmlns:a16="http://schemas.microsoft.com/office/drawing/2014/main" id="{53D89499-A740-4F6D-97C0-144F7C227D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46921" y="662338"/>
            <a:ext cx="6651625" cy="41148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35A8A2B-33C0-4C42-B481-C6630EAF4AC7}"/>
              </a:ext>
            </a:extLst>
          </p:cNvPr>
          <p:cNvGrpSpPr/>
          <p:nvPr/>
        </p:nvGrpSpPr>
        <p:grpSpPr>
          <a:xfrm>
            <a:off x="157419" y="662338"/>
            <a:ext cx="1432083" cy="824992"/>
            <a:chOff x="-84227" y="249494"/>
            <a:chExt cx="1432083" cy="82499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495794F-A12D-4A61-A9BF-8FF73DBAB6E1}"/>
                </a:ext>
              </a:extLst>
            </p:cNvPr>
            <p:cNvSpPr/>
            <p:nvPr/>
          </p:nvSpPr>
          <p:spPr>
            <a:xfrm>
              <a:off x="-84227" y="249494"/>
              <a:ext cx="1432083" cy="824992"/>
            </a:xfrm>
            <a:prstGeom prst="roundRect">
              <a:avLst>
                <a:gd name="adj" fmla="val 6944"/>
              </a:avLst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pdfOCR+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B89018-1B03-4DA7-BC3C-63EB1F417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rgbClr val="F79646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-84227" y="249494"/>
              <a:ext cx="628396" cy="628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89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9D0E1DD-2D56-40CD-81F0-0294F17AB6DC}"/>
              </a:ext>
            </a:extLst>
          </p:cNvPr>
          <p:cNvSpPr/>
          <p:nvPr/>
        </p:nvSpPr>
        <p:spPr>
          <a:xfrm>
            <a:off x="-8021" y="-17359"/>
            <a:ext cx="9173573" cy="523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pdfOCR: Comes in two flavors</a:t>
            </a:r>
            <a:endParaRPr kumimoji="0" lang="en-B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6" name="Picture 45" descr="e-bullet-yellow.png">
            <a:extLst>
              <a:ext uri="{FF2B5EF4-FFF2-40B4-BE49-F238E27FC236}">
                <a16:creationId xmlns:a16="http://schemas.microsoft.com/office/drawing/2014/main" id="{87E4B2B9-3D74-4F76-A7AE-7876C24836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82" y="147798"/>
            <a:ext cx="346517" cy="216873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7B4A5A0-707C-46B2-ADE4-F6ABA9612BA9}"/>
              </a:ext>
            </a:extLst>
          </p:cNvPr>
          <p:cNvSpPr/>
          <p:nvPr/>
        </p:nvSpPr>
        <p:spPr>
          <a:xfrm>
            <a:off x="4283243" y="505861"/>
            <a:ext cx="4860757" cy="432739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E8E0C45-BF77-4864-92A4-A5D7C2A49627}"/>
              </a:ext>
            </a:extLst>
          </p:cNvPr>
          <p:cNvSpPr/>
          <p:nvPr/>
        </p:nvSpPr>
        <p:spPr>
          <a:xfrm>
            <a:off x="409333" y="1316681"/>
            <a:ext cx="1432083" cy="824992"/>
          </a:xfrm>
          <a:prstGeom prst="roundRect">
            <a:avLst>
              <a:gd name="adj" fmla="val 6944"/>
            </a:avLst>
          </a:prstGeom>
          <a:gradFill rotWithShape="1">
            <a:gsLst>
              <a:gs pos="0">
                <a:srgbClr val="F79646">
                  <a:tint val="100000"/>
                  <a:shade val="100000"/>
                  <a:satMod val="130000"/>
                </a:srgbClr>
              </a:gs>
              <a:gs pos="100000">
                <a:srgbClr val="F79646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pdfOCR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3C12B58-CEEA-4EE8-BCA7-4AD1895474F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F79646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409334" y="1316507"/>
            <a:ext cx="628396" cy="628396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D2FD6E74-CB79-4154-9CD6-281A4EF66903}"/>
              </a:ext>
            </a:extLst>
          </p:cNvPr>
          <p:cNvGrpSpPr/>
          <p:nvPr/>
        </p:nvGrpSpPr>
        <p:grpSpPr>
          <a:xfrm>
            <a:off x="4611085" y="1316333"/>
            <a:ext cx="1432083" cy="825166"/>
            <a:chOff x="4369439" y="903489"/>
            <a:chExt cx="1432083" cy="825166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4622B11-4749-465B-BD85-89F09CC790C4}"/>
                </a:ext>
              </a:extLst>
            </p:cNvPr>
            <p:cNvSpPr/>
            <p:nvPr/>
          </p:nvSpPr>
          <p:spPr>
            <a:xfrm>
              <a:off x="4369439" y="903663"/>
              <a:ext cx="1432083" cy="824992"/>
            </a:xfrm>
            <a:prstGeom prst="roundRect">
              <a:avLst>
                <a:gd name="adj" fmla="val 6944"/>
              </a:avLst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pdfOCR+ 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1377B82-7A37-49C8-AF0D-E2E2DE3B3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rgbClr val="F79646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369440" y="903489"/>
              <a:ext cx="628396" cy="62839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F9BF7EB-E244-472C-A85C-34E2066E6D31}"/>
              </a:ext>
            </a:extLst>
          </p:cNvPr>
          <p:cNvGrpSpPr/>
          <p:nvPr/>
        </p:nvGrpSpPr>
        <p:grpSpPr>
          <a:xfrm>
            <a:off x="377014" y="2478202"/>
            <a:ext cx="3777953" cy="1477328"/>
            <a:chOff x="377014" y="2478202"/>
            <a:chExt cx="3777953" cy="147732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64F0C58-B497-420F-BE97-A5DF3BE099A9}"/>
                </a:ext>
              </a:extLst>
            </p:cNvPr>
            <p:cNvSpPr/>
            <p:nvPr/>
          </p:nvSpPr>
          <p:spPr>
            <a:xfrm>
              <a:off x="742840" y="2478202"/>
              <a:ext cx="3412127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prstClr val="black"/>
                  </a:solidFill>
                  <a:latin typeface="Calibri"/>
                </a:rPr>
                <a:t>Machine Print (any font)</a:t>
              </a:r>
            </a:p>
            <a:p>
              <a:r>
                <a:rPr lang="en-BE" dirty="0">
                  <a:solidFill>
                    <a:prstClr val="black"/>
                  </a:solidFill>
                  <a:latin typeface="Calibri"/>
                </a:rPr>
                <a:t>Historical fonts such as ‘Fraktur’, ‘Gothic’, and ‘Sütterlin’ </a:t>
              </a:r>
              <a:endParaRPr lang="en-US" dirty="0">
                <a:solidFill>
                  <a:prstClr val="black"/>
                </a:solidFill>
                <a:latin typeface="Calibri"/>
              </a:endParaRPr>
            </a:p>
            <a:p>
              <a:r>
                <a:rPr lang="en-US" dirty="0">
                  <a:solidFill>
                    <a:prstClr val="black"/>
                  </a:solidFill>
                  <a:latin typeface="Calibri"/>
                </a:rPr>
                <a:t>Converts “images of text” to “digital text”</a:t>
              </a:r>
            </a:p>
          </p:txBody>
        </p:sp>
        <p:pic>
          <p:nvPicPr>
            <p:cNvPr id="59" name="Picture 58" descr="e-bullet-yellow.png">
              <a:extLst>
                <a:ext uri="{FF2B5EF4-FFF2-40B4-BE49-F238E27FC236}">
                  <a16:creationId xmlns:a16="http://schemas.microsoft.com/office/drawing/2014/main" id="{F1F83622-30A5-4E3A-B3AC-326CD85CA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302" y="2566535"/>
              <a:ext cx="346517" cy="216873"/>
            </a:xfrm>
            <a:prstGeom prst="rect">
              <a:avLst/>
            </a:prstGeom>
          </p:spPr>
        </p:pic>
        <p:pic>
          <p:nvPicPr>
            <p:cNvPr id="60" name="Picture 59" descr="e-bullet-yellow.png">
              <a:extLst>
                <a:ext uri="{FF2B5EF4-FFF2-40B4-BE49-F238E27FC236}">
                  <a16:creationId xmlns:a16="http://schemas.microsoft.com/office/drawing/2014/main" id="{985D6599-1778-4EF0-A4D9-1C757F1C4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7015" y="2868732"/>
              <a:ext cx="346517" cy="216873"/>
            </a:xfrm>
            <a:prstGeom prst="rect">
              <a:avLst/>
            </a:prstGeom>
          </p:spPr>
        </p:pic>
        <p:pic>
          <p:nvPicPr>
            <p:cNvPr id="61" name="Picture 60" descr="e-bullet-yellow.png">
              <a:extLst>
                <a:ext uri="{FF2B5EF4-FFF2-40B4-BE49-F238E27FC236}">
                  <a16:creationId xmlns:a16="http://schemas.microsoft.com/office/drawing/2014/main" id="{53F69A58-13A0-4EE6-B29B-E33103750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7014" y="3371281"/>
              <a:ext cx="346517" cy="216873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4A65682-7A1E-4FE8-8B8E-A8C0B026A269}"/>
              </a:ext>
            </a:extLst>
          </p:cNvPr>
          <p:cNvGrpSpPr/>
          <p:nvPr/>
        </p:nvGrpSpPr>
        <p:grpSpPr>
          <a:xfrm>
            <a:off x="4578767" y="2478202"/>
            <a:ext cx="4044099" cy="1477328"/>
            <a:chOff x="4578767" y="2478202"/>
            <a:chExt cx="4044099" cy="1477328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622BB70-88F1-43F9-8B3A-B378CB2AA9C6}"/>
                </a:ext>
              </a:extLst>
            </p:cNvPr>
            <p:cNvSpPr/>
            <p:nvPr/>
          </p:nvSpPr>
          <p:spPr>
            <a:xfrm>
              <a:off x="4925283" y="2478202"/>
              <a:ext cx="369758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/>
                </a:rPr>
                <a:t>All of pdfOCR</a:t>
              </a:r>
            </a:p>
            <a:p>
              <a:r>
                <a:rPr lang="en-US" b="1" dirty="0">
                  <a:solidFill>
                    <a:prstClr val="black"/>
                  </a:solidFill>
                  <a:latin typeface="Calibri"/>
                </a:rPr>
                <a:t>+</a:t>
              </a:r>
              <a:r>
                <a:rPr lang="en-US" dirty="0">
                  <a:solidFill>
                    <a:prstClr val="black"/>
                  </a:solidFill>
                  <a:latin typeface="Calibri"/>
                </a:rPr>
                <a:t> All forms of </a:t>
              </a:r>
              <a:r>
                <a:rPr lang="en-US" b="1" dirty="0">
                  <a:solidFill>
                    <a:prstClr val="black"/>
                  </a:solidFill>
                  <a:latin typeface="Calibri"/>
                </a:rPr>
                <a:t>handwriting (HTR)</a:t>
              </a:r>
              <a:r>
                <a:rPr lang="en-US" dirty="0">
                  <a:solidFill>
                    <a:prstClr val="black"/>
                  </a:solidFill>
                  <a:latin typeface="Calibri"/>
                </a:rPr>
                <a:t>, including </a:t>
              </a:r>
              <a:r>
                <a:rPr lang="en-US" b="1" dirty="0">
                  <a:solidFill>
                    <a:prstClr val="black"/>
                  </a:solidFill>
                  <a:latin typeface="Calibri"/>
                </a:rPr>
                <a:t>constrained</a:t>
              </a:r>
              <a:r>
                <a:rPr lang="en-US" dirty="0">
                  <a:solidFill>
                    <a:prstClr val="black"/>
                  </a:solidFill>
                  <a:latin typeface="Calibri"/>
                </a:rPr>
                <a:t> and </a:t>
              </a:r>
              <a:r>
                <a:rPr lang="en-US" b="1" dirty="0">
                  <a:solidFill>
                    <a:prstClr val="black"/>
                  </a:solidFill>
                  <a:latin typeface="Calibri"/>
                </a:rPr>
                <a:t>unconstrained handprint</a:t>
              </a:r>
              <a:r>
                <a:rPr lang="en-US" dirty="0">
                  <a:solidFill>
                    <a:prstClr val="black"/>
                  </a:solidFill>
                  <a:latin typeface="Calibri"/>
                </a:rPr>
                <a:t> and </a:t>
              </a:r>
              <a:r>
                <a:rPr lang="en-US" b="1" dirty="0">
                  <a:solidFill>
                    <a:prstClr val="black"/>
                  </a:solidFill>
                  <a:latin typeface="Calibri"/>
                </a:rPr>
                <a:t>cursive handwriting </a:t>
              </a:r>
              <a:r>
                <a:rPr lang="en-US" dirty="0">
                  <a:solidFill>
                    <a:prstClr val="black"/>
                  </a:solidFill>
                  <a:latin typeface="Calibri"/>
                </a:rPr>
                <a:t>(ICR)</a:t>
              </a:r>
            </a:p>
          </p:txBody>
        </p:sp>
        <p:pic>
          <p:nvPicPr>
            <p:cNvPr id="64" name="Picture 63" descr="e-bullet-yellow.png">
              <a:extLst>
                <a:ext uri="{FF2B5EF4-FFF2-40B4-BE49-F238E27FC236}">
                  <a16:creationId xmlns:a16="http://schemas.microsoft.com/office/drawing/2014/main" id="{09B3A09D-2F38-4E21-9E23-0E1AF00A7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8767" y="2553821"/>
              <a:ext cx="346517" cy="216873"/>
            </a:xfrm>
            <a:prstGeom prst="rect">
              <a:avLst/>
            </a:prstGeom>
          </p:spPr>
        </p:pic>
        <p:pic>
          <p:nvPicPr>
            <p:cNvPr id="65" name="Picture 64" descr="e-bullet-yellow.png">
              <a:extLst>
                <a:ext uri="{FF2B5EF4-FFF2-40B4-BE49-F238E27FC236}">
                  <a16:creationId xmlns:a16="http://schemas.microsoft.com/office/drawing/2014/main" id="{A44A8940-7869-49DA-BA6E-1AB6575FF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8767" y="2843360"/>
              <a:ext cx="346517" cy="2168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389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6EC5DB16-95B9-44ED-941F-E88E80CCF942}"/>
              </a:ext>
            </a:extLst>
          </p:cNvPr>
          <p:cNvSpPr/>
          <p:nvPr/>
        </p:nvSpPr>
        <p:spPr>
          <a:xfrm>
            <a:off x="-21552" y="0"/>
            <a:ext cx="9165552" cy="5160858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70000"/>
                </a:schemeClr>
              </a:gs>
              <a:gs pos="55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D0E1DD-2D56-40CD-81F0-0294F17AB6DC}"/>
              </a:ext>
            </a:extLst>
          </p:cNvPr>
          <p:cNvSpPr/>
          <p:nvPr/>
        </p:nvSpPr>
        <p:spPr>
          <a:xfrm>
            <a:off x="-21552" y="-17359"/>
            <a:ext cx="9187104" cy="523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Extract data from documents</a:t>
            </a:r>
            <a:endParaRPr kumimoji="0" lang="en-B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6" name="Picture 45" descr="e-bullet-yellow.png">
            <a:extLst>
              <a:ext uri="{FF2B5EF4-FFF2-40B4-BE49-F238E27FC236}">
                <a16:creationId xmlns:a16="http://schemas.microsoft.com/office/drawing/2014/main" id="{87E4B2B9-3D74-4F76-A7AE-7876C24836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82" y="147798"/>
            <a:ext cx="346517" cy="21687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105467F-6323-4727-B55F-DC1C5C7A2DEC}"/>
              </a:ext>
            </a:extLst>
          </p:cNvPr>
          <p:cNvGrpSpPr/>
          <p:nvPr/>
        </p:nvGrpSpPr>
        <p:grpSpPr>
          <a:xfrm>
            <a:off x="3592022" y="2534552"/>
            <a:ext cx="5504623" cy="888096"/>
            <a:chOff x="2751221" y="1785994"/>
            <a:chExt cx="5504623" cy="88809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62B4FE-E501-4259-BC85-764F2D0F5F65}"/>
                </a:ext>
              </a:extLst>
            </p:cNvPr>
            <p:cNvSpPr/>
            <p:nvPr/>
          </p:nvSpPr>
          <p:spPr>
            <a:xfrm>
              <a:off x="3277568" y="1843093"/>
              <a:ext cx="497827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Search for the document number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OCR the document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600" dirty="0">
                  <a:solidFill>
                    <a:prstClr val="black"/>
                  </a:solidFill>
                  <a:latin typeface="Calibri"/>
                </a:rPr>
                <a:t>Extract data from the document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14FBB51E-08FD-4179-90DE-68A7AF3BC2E5}"/>
                </a:ext>
              </a:extLst>
            </p:cNvPr>
            <p:cNvCxnSpPr>
              <a:cxnSpLocks/>
            </p:cNvCxnSpPr>
            <p:nvPr/>
          </p:nvCxnSpPr>
          <p:spPr>
            <a:xfrm>
              <a:off x="2751221" y="1785994"/>
              <a:ext cx="515570" cy="46496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99D25"/>
              </a:solidFill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51F0D8-5161-4E52-BE05-AE02DFFA98FC}"/>
                </a:ext>
              </a:extLst>
            </p:cNvPr>
            <p:cNvCxnSpPr>
              <a:cxnSpLocks/>
            </p:cNvCxnSpPr>
            <p:nvPr/>
          </p:nvCxnSpPr>
          <p:spPr>
            <a:xfrm>
              <a:off x="3277568" y="1823192"/>
              <a:ext cx="10775" cy="845493"/>
            </a:xfrm>
            <a:prstGeom prst="line">
              <a:avLst/>
            </a:prstGeom>
            <a:ln>
              <a:solidFill>
                <a:srgbClr val="F99D25"/>
              </a:solidFill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6EBE925-BCBC-4010-8202-7DBA93264766}"/>
              </a:ext>
            </a:extLst>
          </p:cNvPr>
          <p:cNvSpPr txBox="1"/>
          <p:nvPr/>
        </p:nvSpPr>
        <p:spPr>
          <a:xfrm>
            <a:off x="5426257" y="1596970"/>
            <a:ext cx="36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</a:t>
            </a:r>
            <a:endParaRPr kumimoji="0" lang="en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CE4521-8386-498A-9DF8-443B2AB5E359}"/>
              </a:ext>
            </a:extLst>
          </p:cNvPr>
          <p:cNvSpPr/>
          <p:nvPr/>
        </p:nvSpPr>
        <p:spPr>
          <a:xfrm>
            <a:off x="-43105" y="4828279"/>
            <a:ext cx="9312503" cy="3499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D4C4FB-13BB-4CF9-9F6E-600E84D341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92" y="4918277"/>
            <a:ext cx="1071738" cy="14863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C976D85-AB93-4CD8-8E5A-D3B905E3B7CA}"/>
              </a:ext>
            </a:extLst>
          </p:cNvPr>
          <p:cNvGrpSpPr/>
          <p:nvPr/>
        </p:nvGrpSpPr>
        <p:grpSpPr>
          <a:xfrm>
            <a:off x="5876216" y="1377404"/>
            <a:ext cx="1432083" cy="825166"/>
            <a:chOff x="4369439" y="903489"/>
            <a:chExt cx="1432083" cy="825166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5353E91-6634-4B5D-BC83-A6BB08CEDD41}"/>
                </a:ext>
              </a:extLst>
            </p:cNvPr>
            <p:cNvSpPr/>
            <p:nvPr/>
          </p:nvSpPr>
          <p:spPr>
            <a:xfrm>
              <a:off x="4369439" y="903663"/>
              <a:ext cx="1432083" cy="824992"/>
            </a:xfrm>
            <a:prstGeom prst="roundRect">
              <a:avLst>
                <a:gd name="adj" fmla="val 6944"/>
              </a:avLst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/>
                <a:t>pdfOCR+ 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32160B0-33DC-4CDA-B9D4-5BCE09A55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rgbClr val="F79646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369440" y="903489"/>
              <a:ext cx="628396" cy="62839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B82AD1F-BFBB-4983-B009-E58AADFF82A9}"/>
              </a:ext>
            </a:extLst>
          </p:cNvPr>
          <p:cNvGrpSpPr/>
          <p:nvPr/>
        </p:nvGrpSpPr>
        <p:grpSpPr>
          <a:xfrm>
            <a:off x="3958559" y="1377578"/>
            <a:ext cx="1439195" cy="824992"/>
            <a:chOff x="3848846" y="1495854"/>
            <a:chExt cx="1439195" cy="824992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CE38E2D-9A0E-4090-98B5-4295DE5612D6}"/>
                </a:ext>
              </a:extLst>
            </p:cNvPr>
            <p:cNvSpPr/>
            <p:nvPr/>
          </p:nvSpPr>
          <p:spPr>
            <a:xfrm>
              <a:off x="3855958" y="1495854"/>
              <a:ext cx="1432083" cy="824992"/>
            </a:xfrm>
            <a:prstGeom prst="roundRect">
              <a:avLst>
                <a:gd name="adj" fmla="val 7917"/>
              </a:avLst>
            </a:prstGeom>
            <a:solidFill>
              <a:srgbClr val="4F81BD">
                <a:lumMod val="75000"/>
              </a:srgbClr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pdfSearch</a:t>
              </a:r>
              <a:endParaRPr kumimoji="0" lang="en-BE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9EA2B7C-6129-401A-8189-9D8F29180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rgbClr val="F79646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3848846" y="1495854"/>
              <a:ext cx="628396" cy="628396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435054F-99D8-4F80-A17D-6B816003BCE0}"/>
              </a:ext>
            </a:extLst>
          </p:cNvPr>
          <p:cNvSpPr txBox="1"/>
          <p:nvPr/>
        </p:nvSpPr>
        <p:spPr>
          <a:xfrm>
            <a:off x="7319517" y="1585291"/>
            <a:ext cx="36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</a:t>
            </a:r>
            <a:endParaRPr kumimoji="0" lang="en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F0AFBAA-5D6A-4A11-9F51-65C4E1BB2C75}"/>
              </a:ext>
            </a:extLst>
          </p:cNvPr>
          <p:cNvSpPr/>
          <p:nvPr/>
        </p:nvSpPr>
        <p:spPr>
          <a:xfrm>
            <a:off x="7695559" y="1380144"/>
            <a:ext cx="1432083" cy="824992"/>
          </a:xfrm>
          <a:prstGeom prst="roundRect">
            <a:avLst>
              <a:gd name="adj" fmla="val 7917"/>
            </a:avLst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pdfData</a:t>
            </a:r>
            <a:endParaRPr kumimoji="0" lang="en-BE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EC5DE8-7DF6-482D-9846-DAC0ADD04433}"/>
              </a:ext>
            </a:extLst>
          </p:cNvPr>
          <p:cNvGrpSpPr/>
          <p:nvPr/>
        </p:nvGrpSpPr>
        <p:grpSpPr>
          <a:xfrm>
            <a:off x="607134" y="763365"/>
            <a:ext cx="3321982" cy="4064914"/>
            <a:chOff x="607134" y="763365"/>
            <a:chExt cx="2984887" cy="36098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3E3294B-C1BC-42EC-82C3-C4C039064D9B}"/>
                </a:ext>
              </a:extLst>
            </p:cNvPr>
            <p:cNvGrpSpPr/>
            <p:nvPr/>
          </p:nvGrpSpPr>
          <p:grpSpPr>
            <a:xfrm>
              <a:off x="607134" y="780723"/>
              <a:ext cx="2984887" cy="3592494"/>
              <a:chOff x="1488701" y="1752763"/>
              <a:chExt cx="2652584" cy="3342038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572E2E9-E280-405F-8F18-6FF2088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8701" y="1752763"/>
                <a:ext cx="2324742" cy="3087137"/>
              </a:xfrm>
              <a:prstGeom prst="rect">
                <a:avLst/>
              </a:prstGeom>
              <a:ln w="28575">
                <a:solidFill>
                  <a:srgbClr val="F99D25"/>
                </a:solidFill>
              </a:ln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9F3CDD-FE05-4E86-B469-182EC6BD2086}"/>
                  </a:ext>
                </a:extLst>
              </p:cNvPr>
              <p:cNvSpPr txBox="1"/>
              <p:nvPr/>
            </p:nvSpPr>
            <p:spPr>
              <a:xfrm>
                <a:off x="2881979" y="4848580"/>
                <a:ext cx="12593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Accident Report</a:t>
                </a:r>
                <a:endParaRPr kumimoji="0" lang="en-B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7C9AB23-5083-41DC-9441-27F6F98E6D39}"/>
                </a:ext>
              </a:extLst>
            </p:cNvPr>
            <p:cNvSpPr/>
            <p:nvPr/>
          </p:nvSpPr>
          <p:spPr>
            <a:xfrm>
              <a:off x="752617" y="1733384"/>
              <a:ext cx="2383423" cy="34993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D79110-E85D-439C-9A3D-F0F99DA39E8F}"/>
                </a:ext>
              </a:extLst>
            </p:cNvPr>
            <p:cNvSpPr/>
            <p:nvPr/>
          </p:nvSpPr>
          <p:spPr>
            <a:xfrm>
              <a:off x="1658679" y="1137684"/>
              <a:ext cx="871870" cy="9724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3208878-D660-4712-A45C-885906AD88E6}"/>
                </a:ext>
              </a:extLst>
            </p:cNvPr>
            <p:cNvSpPr/>
            <p:nvPr/>
          </p:nvSpPr>
          <p:spPr>
            <a:xfrm>
              <a:off x="2700669" y="763365"/>
              <a:ext cx="472037" cy="97244"/>
            </a:xfrm>
            <a:prstGeom prst="rect">
              <a:avLst/>
            </a:prstGeom>
            <a:noFill/>
            <a:ln w="317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4823336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6EC5DB16-95B9-44ED-941F-E88E80CCF942}"/>
              </a:ext>
            </a:extLst>
          </p:cNvPr>
          <p:cNvSpPr/>
          <p:nvPr/>
        </p:nvSpPr>
        <p:spPr>
          <a:xfrm>
            <a:off x="-10776" y="-17359"/>
            <a:ext cx="9165552" cy="5160858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70000"/>
                </a:schemeClr>
              </a:gs>
              <a:gs pos="55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D0E1DD-2D56-40CD-81F0-0294F17AB6DC}"/>
              </a:ext>
            </a:extLst>
          </p:cNvPr>
          <p:cNvSpPr/>
          <p:nvPr/>
        </p:nvSpPr>
        <p:spPr>
          <a:xfrm>
            <a:off x="-8021" y="-17359"/>
            <a:ext cx="9173573" cy="523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pdfOCR</a:t>
            </a:r>
            <a:r>
              <a:rPr lang="en-US" sz="2800" dirty="0">
                <a:solidFill>
                  <a:schemeClr val="bg1"/>
                </a:solidFill>
                <a:latin typeface="Calibri"/>
              </a:rPr>
              <a:t>+</a:t>
            </a:r>
            <a:r>
              <a:rPr lang="en-US" sz="28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F99D25"/>
                </a:solidFill>
                <a:latin typeface="Calibri"/>
              </a:rPr>
              <a:t>|</a:t>
            </a:r>
            <a:r>
              <a:rPr lang="en-US" sz="2800" dirty="0">
                <a:solidFill>
                  <a:prstClr val="white"/>
                </a:solidFill>
                <a:latin typeface="Calibri"/>
              </a:rPr>
              <a:t> pdfOCR </a:t>
            </a:r>
            <a:r>
              <a:rPr lang="en-US" sz="2800" dirty="0">
                <a:solidFill>
                  <a:srgbClr val="F99D25"/>
                </a:solidFill>
                <a:latin typeface="Calibri"/>
              </a:rPr>
              <a:t>|</a:t>
            </a:r>
            <a:r>
              <a:rPr lang="en-US" sz="28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alibri"/>
              </a:rPr>
              <a:t>pdfSearch</a:t>
            </a:r>
            <a:r>
              <a:rPr lang="en-US" sz="2800" dirty="0">
                <a:solidFill>
                  <a:prstClr val="white"/>
                </a:solidFill>
                <a:latin typeface="Calibri"/>
              </a:rPr>
              <a:t>  </a:t>
            </a:r>
            <a:endParaRPr kumimoji="0" lang="en-B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6" name="Picture 45" descr="e-bullet-yellow.png">
            <a:extLst>
              <a:ext uri="{FF2B5EF4-FFF2-40B4-BE49-F238E27FC236}">
                <a16:creationId xmlns:a16="http://schemas.microsoft.com/office/drawing/2014/main" id="{87E4B2B9-3D74-4F76-A7AE-7876C24836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82" y="147798"/>
            <a:ext cx="346517" cy="216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84EBC97-E7EC-4593-8ECE-32A82A86C24B}"/>
              </a:ext>
            </a:extLst>
          </p:cNvPr>
          <p:cNvSpPr/>
          <p:nvPr/>
        </p:nvSpPr>
        <p:spPr>
          <a:xfrm>
            <a:off x="-9066" y="4828279"/>
            <a:ext cx="9174618" cy="3392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C36CD48-A6A4-4371-AACD-DEC0ED727E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92" y="4918277"/>
            <a:ext cx="1071738" cy="148635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306389-AE05-4721-ACD4-C72AA1615716}"/>
              </a:ext>
            </a:extLst>
          </p:cNvPr>
          <p:cNvCxnSpPr>
            <a:cxnSpLocks/>
          </p:cNvCxnSpPr>
          <p:nvPr/>
        </p:nvCxnSpPr>
        <p:spPr>
          <a:xfrm>
            <a:off x="1452287" y="2843578"/>
            <a:ext cx="6179506" cy="587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A6722FF-E43C-4F3B-9FA4-FBEA08E43271}"/>
              </a:ext>
            </a:extLst>
          </p:cNvPr>
          <p:cNvGrpSpPr/>
          <p:nvPr/>
        </p:nvGrpSpPr>
        <p:grpSpPr>
          <a:xfrm>
            <a:off x="1444998" y="1255052"/>
            <a:ext cx="7447532" cy="1559094"/>
            <a:chOff x="1444998" y="1255052"/>
            <a:chExt cx="7447532" cy="1559094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DA3C3E3-3D9B-485D-9CBB-41F808838A9E}"/>
                </a:ext>
              </a:extLst>
            </p:cNvPr>
            <p:cNvSpPr/>
            <p:nvPr/>
          </p:nvSpPr>
          <p:spPr>
            <a:xfrm>
              <a:off x="3715626" y="1255052"/>
              <a:ext cx="3454991" cy="731520"/>
            </a:xfrm>
            <a:prstGeom prst="rect">
              <a:avLst/>
            </a:prstGeom>
            <a:gradFill flip="none" rotWithShape="1">
              <a:gsLst>
                <a:gs pos="30000">
                  <a:srgbClr val="EDA4DA"/>
                </a:gs>
                <a:gs pos="100000">
                  <a:srgbClr val="CC0099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Letter of complaint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0B5FB67-2B0A-49F4-9082-F79E96560303}"/>
                </a:ext>
              </a:extLst>
            </p:cNvPr>
            <p:cNvSpPr/>
            <p:nvPr/>
          </p:nvSpPr>
          <p:spPr>
            <a:xfrm>
              <a:off x="4222294" y="2073994"/>
              <a:ext cx="2948323" cy="731520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56000">
                  <a:srgbClr val="00B0F0"/>
                </a:gs>
                <a:gs pos="100000">
                  <a:srgbClr val="00B0F0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Claims, Expense Reports, 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Witness Reports, Testimonials</a:t>
              </a:r>
            </a:p>
          </p:txBody>
        </p:sp>
        <p:sp>
          <p:nvSpPr>
            <p:cNvPr id="94" name="Rectangle 58">
              <a:extLst>
                <a:ext uri="{FF2B5EF4-FFF2-40B4-BE49-F238E27FC236}">
                  <a16:creationId xmlns:a16="http://schemas.microsoft.com/office/drawing/2014/main" id="{5C255634-4263-4AD7-84A9-9E55CF7F2099}"/>
                </a:ext>
              </a:extLst>
            </p:cNvPr>
            <p:cNvSpPr/>
            <p:nvPr/>
          </p:nvSpPr>
          <p:spPr>
            <a:xfrm>
              <a:off x="3208958" y="1255052"/>
              <a:ext cx="1013336" cy="731520"/>
            </a:xfrm>
            <a:custGeom>
              <a:avLst/>
              <a:gdLst/>
              <a:ahLst/>
              <a:cxnLst/>
              <a:rect l="l" t="t" r="r" b="b"/>
              <a:pathLst>
                <a:path w="1013336" h="731520">
                  <a:moveTo>
                    <a:pt x="506668" y="0"/>
                  </a:moveTo>
                  <a:lnTo>
                    <a:pt x="1013336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CC00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Rectangle 59">
              <a:extLst>
                <a:ext uri="{FF2B5EF4-FFF2-40B4-BE49-F238E27FC236}">
                  <a16:creationId xmlns:a16="http://schemas.microsoft.com/office/drawing/2014/main" id="{EEE93A2A-5527-47E3-8A09-490E30E9073E}"/>
                </a:ext>
              </a:extLst>
            </p:cNvPr>
            <p:cNvSpPr/>
            <p:nvPr/>
          </p:nvSpPr>
          <p:spPr>
            <a:xfrm>
              <a:off x="2641740" y="2073994"/>
              <a:ext cx="2147772" cy="731520"/>
            </a:xfrm>
            <a:custGeom>
              <a:avLst/>
              <a:gdLst/>
              <a:ahLst/>
              <a:cxnLst/>
              <a:rect l="l" t="t" r="r" b="b"/>
              <a:pathLst>
                <a:path w="2147772" h="731520">
                  <a:moveTo>
                    <a:pt x="506668" y="0"/>
                  </a:moveTo>
                  <a:lnTo>
                    <a:pt x="1641105" y="0"/>
                  </a:lnTo>
                  <a:lnTo>
                    <a:pt x="2147772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00680C9-C003-4FFE-998D-5A39E9BCA5D1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>
              <a:off x="1444998" y="2030514"/>
              <a:ext cx="6075193" cy="10645"/>
            </a:xfrm>
            <a:prstGeom prst="line">
              <a:avLst/>
            </a:prstGeom>
            <a:noFill/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</p:cxnSp>
        <p:sp>
          <p:nvSpPr>
            <p:cNvPr id="97" name="Right Brace 96">
              <a:extLst>
                <a:ext uri="{FF2B5EF4-FFF2-40B4-BE49-F238E27FC236}">
                  <a16:creationId xmlns:a16="http://schemas.microsoft.com/office/drawing/2014/main" id="{AC9F86D3-E22A-40E8-875E-0E4F3335C832}"/>
                </a:ext>
              </a:extLst>
            </p:cNvPr>
            <p:cNvSpPr/>
            <p:nvPr/>
          </p:nvSpPr>
          <p:spPr>
            <a:xfrm>
              <a:off x="7204886" y="1268172"/>
              <a:ext cx="315305" cy="1545974"/>
            </a:xfrm>
            <a:prstGeom prst="rightBrac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552EBDF-4EA8-4176-8C48-4217DC975532}"/>
                </a:ext>
              </a:extLst>
            </p:cNvPr>
            <p:cNvSpPr txBox="1"/>
            <p:nvPr/>
          </p:nvSpPr>
          <p:spPr>
            <a:xfrm>
              <a:off x="7536583" y="1826298"/>
              <a:ext cx="1355947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Complex or Cursive Handwritten Documents</a:t>
              </a:r>
              <a:endParaRPr kumimoji="0" lang="en-BE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2C6E120-02BD-4F96-85AC-BE7C03DA991E}"/>
              </a:ext>
            </a:extLst>
          </p:cNvPr>
          <p:cNvGrpSpPr/>
          <p:nvPr/>
        </p:nvGrpSpPr>
        <p:grpSpPr>
          <a:xfrm>
            <a:off x="1465163" y="2843578"/>
            <a:ext cx="7689613" cy="1622301"/>
            <a:chOff x="1465163" y="2843578"/>
            <a:chExt cx="7689613" cy="1622301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28516D1-95B5-4F2E-9342-2F68E0533A62}"/>
                </a:ext>
              </a:extLst>
            </p:cNvPr>
            <p:cNvSpPr/>
            <p:nvPr/>
          </p:nvSpPr>
          <p:spPr>
            <a:xfrm>
              <a:off x="4789512" y="2892936"/>
              <a:ext cx="2381106" cy="731520"/>
            </a:xfrm>
            <a:prstGeom prst="rect">
              <a:avLst/>
            </a:prstGeom>
            <a:gradFill flip="none" rotWithShape="1">
              <a:gsLst>
                <a:gs pos="52000">
                  <a:srgbClr val="92D050"/>
                </a:gs>
                <a:gs pos="0">
                  <a:sysClr val="window" lastClr="FFFFFF">
                    <a:alpha val="0"/>
                  </a:sysClr>
                </a:gs>
                <a:gs pos="100000">
                  <a:srgbClr val="92D050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Invoices, Quotations, 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Certificates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51F4F61-8326-456C-9E41-43C8B51A724F}"/>
                </a:ext>
              </a:extLst>
            </p:cNvPr>
            <p:cNvSpPr/>
            <p:nvPr/>
          </p:nvSpPr>
          <p:spPr>
            <a:xfrm>
              <a:off x="5356729" y="3711878"/>
              <a:ext cx="1813889" cy="731520"/>
            </a:xfrm>
            <a:prstGeom prst="rect">
              <a:avLst/>
            </a:prstGeom>
            <a:gradFill flip="none" rotWithShape="1">
              <a:gsLst>
                <a:gs pos="38000">
                  <a:sysClr val="window" lastClr="FFFFFF">
                    <a:lumMod val="65000"/>
                  </a:sysClr>
                </a:gs>
                <a:gs pos="0">
                  <a:sysClr val="window" lastClr="FFFFFF">
                    <a:alpha val="0"/>
                  </a:sysClr>
                </a:gs>
                <a:gs pos="100000">
                  <a:sysClr val="windowText" lastClr="000000">
                    <a:lumMod val="50000"/>
                    <a:lumOff val="50000"/>
                  </a:sys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Forms, Contracts, 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Payments</a:t>
              </a:r>
            </a:p>
          </p:txBody>
        </p:sp>
        <p:sp>
          <p:nvSpPr>
            <p:cNvPr id="102" name="Rectangle 60">
              <a:extLst>
                <a:ext uri="{FF2B5EF4-FFF2-40B4-BE49-F238E27FC236}">
                  <a16:creationId xmlns:a16="http://schemas.microsoft.com/office/drawing/2014/main" id="{BB1FD22D-9EE0-4C85-8E34-CCA88AFC4BCE}"/>
                </a:ext>
              </a:extLst>
            </p:cNvPr>
            <p:cNvSpPr/>
            <p:nvPr/>
          </p:nvSpPr>
          <p:spPr>
            <a:xfrm>
              <a:off x="2074521" y="2892936"/>
              <a:ext cx="3282210" cy="731520"/>
            </a:xfrm>
            <a:custGeom>
              <a:avLst/>
              <a:gdLst/>
              <a:ahLst/>
              <a:cxnLst/>
              <a:rect l="l" t="t" r="r" b="b"/>
              <a:pathLst>
                <a:path w="3282210" h="731520">
                  <a:moveTo>
                    <a:pt x="506668" y="0"/>
                  </a:moveTo>
                  <a:lnTo>
                    <a:pt x="2775542" y="0"/>
                  </a:lnTo>
                  <a:lnTo>
                    <a:pt x="328221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Rectangle 61">
              <a:extLst>
                <a:ext uri="{FF2B5EF4-FFF2-40B4-BE49-F238E27FC236}">
                  <a16:creationId xmlns:a16="http://schemas.microsoft.com/office/drawing/2014/main" id="{D7F59B9F-A2BF-4ED0-9C89-F4FFE4B2948E}"/>
                </a:ext>
              </a:extLst>
            </p:cNvPr>
            <p:cNvSpPr/>
            <p:nvPr/>
          </p:nvSpPr>
          <p:spPr>
            <a:xfrm>
              <a:off x="1507303" y="3711878"/>
              <a:ext cx="4416646" cy="731520"/>
            </a:xfrm>
            <a:custGeom>
              <a:avLst/>
              <a:gdLst/>
              <a:ahLst/>
              <a:cxnLst/>
              <a:rect l="l" t="t" r="r" b="b"/>
              <a:pathLst>
                <a:path w="4416646" h="731520">
                  <a:moveTo>
                    <a:pt x="506668" y="0"/>
                  </a:moveTo>
                  <a:lnTo>
                    <a:pt x="3909978" y="0"/>
                  </a:lnTo>
                  <a:lnTo>
                    <a:pt x="4416646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9E5AD44-43A7-40C7-A889-1B858219CA07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 flipV="1">
              <a:off x="1465163" y="3651299"/>
              <a:ext cx="6333665" cy="15908"/>
            </a:xfrm>
            <a:prstGeom prst="line">
              <a:avLst/>
            </a:prstGeom>
            <a:noFill/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</p:cxnSp>
        <p:sp>
          <p:nvSpPr>
            <p:cNvPr id="105" name="Right Brace 104">
              <a:extLst>
                <a:ext uri="{FF2B5EF4-FFF2-40B4-BE49-F238E27FC236}">
                  <a16:creationId xmlns:a16="http://schemas.microsoft.com/office/drawing/2014/main" id="{2F6C283F-A38B-41BB-AE93-9FEF9F2C0C94}"/>
                </a:ext>
              </a:extLst>
            </p:cNvPr>
            <p:cNvSpPr/>
            <p:nvPr/>
          </p:nvSpPr>
          <p:spPr>
            <a:xfrm>
              <a:off x="7483522" y="2843578"/>
              <a:ext cx="315305" cy="1622301"/>
            </a:xfrm>
            <a:prstGeom prst="rightBrace">
              <a:avLst>
                <a:gd name="adj1" fmla="val 12610"/>
                <a:gd name="adj2" fmla="val 50000"/>
              </a:avLst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84D45FA-68FC-43C6-8606-34C1332B303C}"/>
                </a:ext>
              </a:extLst>
            </p:cNvPr>
            <p:cNvSpPr txBox="1"/>
            <p:nvPr/>
          </p:nvSpPr>
          <p:spPr>
            <a:xfrm>
              <a:off x="7798828" y="3443550"/>
              <a:ext cx="13559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Printed &amp; Structured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Documents</a:t>
              </a:r>
              <a:endParaRPr kumimoji="0" lang="en-BE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E05D3BA-8D31-4E44-BBFE-6C7C198D2A7D}"/>
              </a:ext>
            </a:extLst>
          </p:cNvPr>
          <p:cNvGrpSpPr/>
          <p:nvPr/>
        </p:nvGrpSpPr>
        <p:grpSpPr>
          <a:xfrm>
            <a:off x="160444" y="1187147"/>
            <a:ext cx="1277265" cy="3253848"/>
            <a:chOff x="160444" y="1187147"/>
            <a:chExt cx="1277265" cy="3253848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8379A08-EF43-4A6C-9422-397CB96EA5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7709" y="1187147"/>
              <a:ext cx="0" cy="1662309"/>
            </a:xfrm>
            <a:prstGeom prst="straightConnector1">
              <a:avLst/>
            </a:prstGeom>
            <a:noFill/>
            <a:ln w="57150" cap="flat" cmpd="sng" algn="ctr">
              <a:solidFill>
                <a:srgbClr val="4BACC6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D4354C8-B57B-4B9F-B0DE-3646C6FD67A8}"/>
                </a:ext>
              </a:extLst>
            </p:cNvPr>
            <p:cNvSpPr txBox="1"/>
            <p:nvPr/>
          </p:nvSpPr>
          <p:spPr>
            <a:xfrm>
              <a:off x="367020" y="1835606"/>
              <a:ext cx="92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Value +</a:t>
              </a:r>
              <a:endPara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9B3D7E1-337D-468E-BF6E-6970CFF72D0F}"/>
                </a:ext>
              </a:extLst>
            </p:cNvPr>
            <p:cNvCxnSpPr>
              <a:cxnSpLocks/>
            </p:cNvCxnSpPr>
            <p:nvPr/>
          </p:nvCxnSpPr>
          <p:spPr>
            <a:xfrm>
              <a:off x="1437709" y="2849456"/>
              <a:ext cx="0" cy="1591539"/>
            </a:xfrm>
            <a:prstGeom prst="straightConnector1">
              <a:avLst/>
            </a:prstGeom>
            <a:noFill/>
            <a:ln w="57150" cap="flat" cmpd="sng" algn="ctr">
              <a:solidFill>
                <a:srgbClr val="4BACC6">
                  <a:lumMod val="50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348CF70-DEA3-4EE9-84CB-46EABDF18EBC}"/>
                </a:ext>
              </a:extLst>
            </p:cNvPr>
            <p:cNvSpPr txBox="1"/>
            <p:nvPr/>
          </p:nvSpPr>
          <p:spPr>
            <a:xfrm>
              <a:off x="160444" y="3482541"/>
              <a:ext cx="1177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Volume +</a:t>
              </a:r>
              <a:endPara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83077D8-22A8-4421-84AB-F7AC8A799442}"/>
              </a:ext>
            </a:extLst>
          </p:cNvPr>
          <p:cNvGrpSpPr/>
          <p:nvPr/>
        </p:nvGrpSpPr>
        <p:grpSpPr>
          <a:xfrm>
            <a:off x="1554945" y="1441299"/>
            <a:ext cx="963353" cy="2878269"/>
            <a:chOff x="1554945" y="1441299"/>
            <a:chExt cx="963353" cy="2878269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FF2FD65D-EE26-46C8-A2F1-0D929132D79E}"/>
                </a:ext>
              </a:extLst>
            </p:cNvPr>
            <p:cNvSpPr/>
            <p:nvPr/>
          </p:nvSpPr>
          <p:spPr>
            <a:xfrm>
              <a:off x="1559082" y="1441299"/>
              <a:ext cx="959216" cy="556380"/>
            </a:xfrm>
            <a:prstGeom prst="roundRect">
              <a:avLst>
                <a:gd name="adj" fmla="val 6944"/>
              </a:avLst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pdfOCR+ </a:t>
              </a: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459A1F8E-1A14-488E-A78C-547A668D6822}"/>
                </a:ext>
              </a:extLst>
            </p:cNvPr>
            <p:cNvSpPr/>
            <p:nvPr/>
          </p:nvSpPr>
          <p:spPr>
            <a:xfrm>
              <a:off x="1559082" y="2191976"/>
              <a:ext cx="959216" cy="556380"/>
            </a:xfrm>
            <a:prstGeom prst="roundRect">
              <a:avLst>
                <a:gd name="adj" fmla="val 6944"/>
              </a:avLst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pdfOCR+ </a:t>
              </a: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B11F762B-8B9B-4B20-8C53-3D4F0F04B9CF}"/>
                </a:ext>
              </a:extLst>
            </p:cNvPr>
            <p:cNvSpPr/>
            <p:nvPr/>
          </p:nvSpPr>
          <p:spPr>
            <a:xfrm>
              <a:off x="1554945" y="2956187"/>
              <a:ext cx="959216" cy="556380"/>
            </a:xfrm>
            <a:prstGeom prst="roundRect">
              <a:avLst>
                <a:gd name="adj" fmla="val 6944"/>
              </a:avLst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pdfOCR+ </a:t>
              </a: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F86C35A1-4A24-487F-8C3E-88B77A45FDCB}"/>
                </a:ext>
              </a:extLst>
            </p:cNvPr>
            <p:cNvSpPr/>
            <p:nvPr/>
          </p:nvSpPr>
          <p:spPr>
            <a:xfrm>
              <a:off x="1554945" y="3763188"/>
              <a:ext cx="959216" cy="556380"/>
            </a:xfrm>
            <a:prstGeom prst="roundRect">
              <a:avLst>
                <a:gd name="adj" fmla="val 6944"/>
              </a:avLst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pdfOCR+ 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5D2F2D8-B63D-4239-8143-0F5521E93C93}"/>
              </a:ext>
            </a:extLst>
          </p:cNvPr>
          <p:cNvGrpSpPr/>
          <p:nvPr/>
        </p:nvGrpSpPr>
        <p:grpSpPr>
          <a:xfrm>
            <a:off x="3630134" y="2956187"/>
            <a:ext cx="959216" cy="1358060"/>
            <a:chOff x="2601953" y="2961508"/>
            <a:chExt cx="959216" cy="1358060"/>
          </a:xfrm>
        </p:grpSpPr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32B880FC-C13A-4F73-80D0-2316E86CBCC2}"/>
                </a:ext>
              </a:extLst>
            </p:cNvPr>
            <p:cNvSpPr/>
            <p:nvPr/>
          </p:nvSpPr>
          <p:spPr>
            <a:xfrm>
              <a:off x="2601953" y="2961508"/>
              <a:ext cx="959216" cy="556380"/>
            </a:xfrm>
            <a:prstGeom prst="roundRect">
              <a:avLst>
                <a:gd name="adj" fmla="val 6944"/>
              </a:avLst>
            </a:prstGeom>
            <a:solidFill>
              <a:srgbClr val="F79646">
                <a:lumMod val="50000"/>
              </a:srgbClr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pdfOCR </a:t>
              </a:r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3C3CABD6-2915-46D6-B4BC-1A3ABBA4F153}"/>
                </a:ext>
              </a:extLst>
            </p:cNvPr>
            <p:cNvSpPr/>
            <p:nvPr/>
          </p:nvSpPr>
          <p:spPr>
            <a:xfrm>
              <a:off x="2601953" y="3763188"/>
              <a:ext cx="959216" cy="556380"/>
            </a:xfrm>
            <a:prstGeom prst="roundRect">
              <a:avLst>
                <a:gd name="adj" fmla="val 6944"/>
              </a:avLst>
            </a:prstGeom>
            <a:solidFill>
              <a:srgbClr val="F79646">
                <a:lumMod val="50000"/>
              </a:srgbClr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pdfOCR 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44D3DC2-DD28-4F83-89A8-5EE701B8C53B}"/>
              </a:ext>
            </a:extLst>
          </p:cNvPr>
          <p:cNvGrpSpPr/>
          <p:nvPr/>
        </p:nvGrpSpPr>
        <p:grpSpPr>
          <a:xfrm>
            <a:off x="2597103" y="1444026"/>
            <a:ext cx="964066" cy="2880721"/>
            <a:chOff x="2597103" y="1444026"/>
            <a:chExt cx="964066" cy="2880721"/>
          </a:xfrm>
        </p:grpSpPr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DAE0A115-3FAC-4EAA-98BC-3D220D20AC15}"/>
                </a:ext>
              </a:extLst>
            </p:cNvPr>
            <p:cNvSpPr/>
            <p:nvPr/>
          </p:nvSpPr>
          <p:spPr>
            <a:xfrm>
              <a:off x="2597103" y="1444026"/>
              <a:ext cx="964066" cy="558836"/>
            </a:xfrm>
            <a:prstGeom prst="roundRect">
              <a:avLst>
                <a:gd name="adj" fmla="val 561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rgbClr val="F99D25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pdfSearch</a:t>
              </a:r>
              <a:endParaRPr lang="en-BE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F95C38E7-C0BB-4495-99E4-4B43DFA7B3F9}"/>
                </a:ext>
              </a:extLst>
            </p:cNvPr>
            <p:cNvSpPr/>
            <p:nvPr/>
          </p:nvSpPr>
          <p:spPr>
            <a:xfrm>
              <a:off x="2597103" y="2193368"/>
              <a:ext cx="964066" cy="558836"/>
            </a:xfrm>
            <a:prstGeom prst="roundRect">
              <a:avLst>
                <a:gd name="adj" fmla="val 561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rgbClr val="F99D25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pdfSearch</a:t>
              </a:r>
              <a:endParaRPr lang="en-BE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F5795EA8-918C-4E1D-9DF8-CB676669BB86}"/>
                </a:ext>
              </a:extLst>
            </p:cNvPr>
            <p:cNvSpPr/>
            <p:nvPr/>
          </p:nvSpPr>
          <p:spPr>
            <a:xfrm>
              <a:off x="2597103" y="2956187"/>
              <a:ext cx="964066" cy="558836"/>
            </a:xfrm>
            <a:prstGeom prst="roundRect">
              <a:avLst>
                <a:gd name="adj" fmla="val 561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rgbClr val="F99D25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pdfSearch</a:t>
              </a:r>
              <a:endParaRPr lang="en-BE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82F308EA-FA71-4BD0-9DC6-E0C1DFD72ABD}"/>
                </a:ext>
              </a:extLst>
            </p:cNvPr>
            <p:cNvSpPr/>
            <p:nvPr/>
          </p:nvSpPr>
          <p:spPr>
            <a:xfrm>
              <a:off x="2597103" y="3765911"/>
              <a:ext cx="964066" cy="558836"/>
            </a:xfrm>
            <a:prstGeom prst="roundRect">
              <a:avLst>
                <a:gd name="adj" fmla="val 561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rgbClr val="F99D25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pdfSearch</a:t>
              </a:r>
              <a:endParaRPr lang="en-BE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3F1081F-AE42-4DA9-AC5A-A9E6F0C00A2F}"/>
              </a:ext>
            </a:extLst>
          </p:cNvPr>
          <p:cNvSpPr/>
          <p:nvPr/>
        </p:nvSpPr>
        <p:spPr>
          <a:xfrm>
            <a:off x="1507304" y="1385424"/>
            <a:ext cx="2088559" cy="3005439"/>
          </a:xfrm>
          <a:prstGeom prst="rect">
            <a:avLst/>
          </a:prstGeom>
          <a:noFill/>
          <a:ln w="1905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2454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B5363-6036-4B28-9AC9-E4C7049E688F}"/>
              </a:ext>
            </a:extLst>
          </p:cNvPr>
          <p:cNvSpPr txBox="1"/>
          <p:nvPr/>
        </p:nvSpPr>
        <p:spPr>
          <a:xfrm>
            <a:off x="6118399" y="444087"/>
            <a:ext cx="3317965" cy="229906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en-US" dirty="0">
                <a:solidFill>
                  <a:srgbClr val="F99D25"/>
                </a:solidFill>
              </a:rPr>
              <a:t>[</a:t>
            </a:r>
            <a:r>
              <a:rPr lang="en-US" dirty="0"/>
              <a:t> </a:t>
            </a:r>
            <a:r>
              <a:rPr lang="en-US" dirty="0">
                <a:solidFill>
                  <a:srgbClr val="4A4A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Harness the power of PDF </a:t>
            </a:r>
            <a:r>
              <a:rPr lang="en-US" dirty="0">
                <a:solidFill>
                  <a:srgbClr val="F99D25"/>
                </a:solidFill>
              </a:rPr>
              <a:t>]</a:t>
            </a:r>
            <a:endParaRPr lang="en-BE" dirty="0">
              <a:solidFill>
                <a:srgbClr val="F99D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14682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D217FC95-4984-439B-880A-8B689D364759}"/>
              </a:ext>
            </a:extLst>
          </p:cNvPr>
          <p:cNvSpPr/>
          <p:nvPr/>
        </p:nvSpPr>
        <p:spPr>
          <a:xfrm>
            <a:off x="0" y="58560"/>
            <a:ext cx="9144000" cy="47913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263A2FE-FC97-4560-941B-2C782B033A59}"/>
              </a:ext>
            </a:extLst>
          </p:cNvPr>
          <p:cNvSpPr/>
          <p:nvPr/>
        </p:nvSpPr>
        <p:spPr>
          <a:xfrm>
            <a:off x="0" y="0"/>
            <a:ext cx="9144000" cy="55297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064183-8CD4-41C2-B061-715F26B7AF33}"/>
              </a:ext>
            </a:extLst>
          </p:cNvPr>
          <p:cNvSpPr txBox="1">
            <a:spLocks/>
          </p:cNvSpPr>
          <p:nvPr/>
        </p:nvSpPr>
        <p:spPr>
          <a:xfrm>
            <a:off x="557212" y="115218"/>
            <a:ext cx="7616999" cy="36997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 spc="0" baseline="0">
                <a:solidFill>
                  <a:schemeClr val="tx1"/>
                </a:solidFill>
                <a:latin typeface="Open Sans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j-ea"/>
                <a:cs typeface="Arial" panose="020B0604020202020204" pitchFamily="34" charset="0"/>
              </a:rPr>
              <a:t>What is pdfOCR+</a:t>
            </a:r>
            <a:r>
              <a:rPr kumimoji="0" lang="en-US" sz="18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j-ea"/>
                <a:cs typeface="Arial" panose="020B0604020202020204" pitchFamily="34" charset="0"/>
              </a:rPr>
              <a:t> | What is </a:t>
            </a:r>
            <a:r>
              <a:rPr kumimoji="0" lang="en-US" sz="1800" b="1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j-ea"/>
                <a:cs typeface="Arial" panose="020B0604020202020204" pitchFamily="34" charset="0"/>
              </a:rPr>
              <a:t>pdfSearch</a:t>
            </a:r>
            <a:r>
              <a:rPr kumimoji="0" lang="en-US" sz="18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j-ea"/>
                <a:cs typeface="Arial" panose="020B0604020202020204" pitchFamily="34" charset="0"/>
              </a:rPr>
              <a:t>? - Introduction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9DB00F95-7717-4483-913D-8E901579A0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70" y="184411"/>
            <a:ext cx="285750" cy="184150"/>
          </a:xfrm>
          <a:prstGeom prst="rect">
            <a:avLst/>
          </a:prstGeom>
        </p:spPr>
      </p:pic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14477CB8-CB77-45A5-9A50-E97516C494F3}"/>
              </a:ext>
            </a:extLst>
          </p:cNvPr>
          <p:cNvSpPr/>
          <p:nvPr/>
        </p:nvSpPr>
        <p:spPr>
          <a:xfrm>
            <a:off x="2460264" y="3687177"/>
            <a:ext cx="5896387" cy="824992"/>
          </a:xfrm>
          <a:prstGeom prst="roundRect">
            <a:avLst>
              <a:gd name="adj" fmla="val 7917"/>
            </a:avLst>
          </a:prstGeom>
          <a:solidFill>
            <a:sysClr val="windowText" lastClr="000000">
              <a:alpha val="50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iText 7 Core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C8DF1A32-57E1-4D20-9F41-1CC36E81140B}"/>
              </a:ext>
            </a:extLst>
          </p:cNvPr>
          <p:cNvSpPr/>
          <p:nvPr/>
        </p:nvSpPr>
        <p:spPr>
          <a:xfrm>
            <a:off x="5441208" y="2777019"/>
            <a:ext cx="1432083" cy="824992"/>
          </a:xfrm>
          <a:prstGeom prst="roundRect">
            <a:avLst>
              <a:gd name="adj" fmla="val 6944"/>
            </a:avLst>
          </a:prstGeom>
          <a:solidFill>
            <a:srgbClr val="1F497D">
              <a:lumMod val="50000"/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pdfSweep</a:t>
            </a:r>
            <a:endParaRPr kumimoji="0" lang="en-BE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84843B3-CA07-4CFF-9951-10FB781526BE}"/>
              </a:ext>
            </a:extLst>
          </p:cNvPr>
          <p:cNvSpPr/>
          <p:nvPr/>
        </p:nvSpPr>
        <p:spPr>
          <a:xfrm>
            <a:off x="3950736" y="2772225"/>
            <a:ext cx="1432083" cy="824992"/>
          </a:xfrm>
          <a:prstGeom prst="roundRect">
            <a:avLst>
              <a:gd name="adj" fmla="val 6944"/>
            </a:avLst>
          </a:prstGeom>
          <a:solidFill>
            <a:srgbClr val="1F497D">
              <a:lumMod val="50000"/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pdfCalligraph</a:t>
            </a:r>
            <a:endParaRPr kumimoji="0" lang="en-BE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3924932B-7B6F-43CA-B122-C17E24A07724}"/>
              </a:ext>
            </a:extLst>
          </p:cNvPr>
          <p:cNvSpPr/>
          <p:nvPr/>
        </p:nvSpPr>
        <p:spPr>
          <a:xfrm>
            <a:off x="6924568" y="2777019"/>
            <a:ext cx="1432083" cy="824992"/>
          </a:xfrm>
          <a:prstGeom prst="roundRect">
            <a:avLst>
              <a:gd name="adj" fmla="val 6944"/>
            </a:avLst>
          </a:prstGeom>
          <a:solidFill>
            <a:srgbClr val="1F497D">
              <a:lumMod val="50000"/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pdfXFA</a:t>
            </a:r>
            <a:endParaRPr kumimoji="0" lang="en-BE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170D0F97-E184-41E9-A750-8FF84F6F139A}"/>
              </a:ext>
            </a:extLst>
          </p:cNvPr>
          <p:cNvSpPr/>
          <p:nvPr/>
        </p:nvSpPr>
        <p:spPr>
          <a:xfrm>
            <a:off x="984398" y="3687177"/>
            <a:ext cx="1432083" cy="824992"/>
          </a:xfrm>
          <a:prstGeom prst="roundRect">
            <a:avLst>
              <a:gd name="adj" fmla="val 7917"/>
            </a:avLst>
          </a:prstGeom>
          <a:solidFill>
            <a:srgbClr val="1F497D">
              <a:lumMod val="50000"/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pdfDebug</a:t>
            </a:r>
            <a:endParaRPr kumimoji="0" lang="en-BE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80F64F3E-0AF4-4A6B-9AAB-FF3E1293E1FF}"/>
              </a:ext>
            </a:extLst>
          </p:cNvPr>
          <p:cNvSpPr/>
          <p:nvPr/>
        </p:nvSpPr>
        <p:spPr>
          <a:xfrm>
            <a:off x="6924567" y="1907047"/>
            <a:ext cx="1432083" cy="824992"/>
          </a:xfrm>
          <a:prstGeom prst="roundRect">
            <a:avLst>
              <a:gd name="adj" fmla="val 8889"/>
            </a:avLst>
          </a:prstGeom>
          <a:solidFill>
            <a:srgbClr val="1F497D">
              <a:lumMod val="50000"/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pdfInvoice</a:t>
            </a:r>
            <a:endParaRPr kumimoji="0" lang="en-BE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3EDE3867-DDE9-4F27-8956-7ACC5D6D7118}"/>
              </a:ext>
            </a:extLst>
          </p:cNvPr>
          <p:cNvSpPr/>
          <p:nvPr/>
        </p:nvSpPr>
        <p:spPr>
          <a:xfrm>
            <a:off x="2460264" y="2772225"/>
            <a:ext cx="1432083" cy="824992"/>
          </a:xfrm>
          <a:prstGeom prst="roundRect">
            <a:avLst>
              <a:gd name="adj" fmla="val 8889"/>
            </a:avLst>
          </a:prstGeom>
          <a:solidFill>
            <a:srgbClr val="1F497D">
              <a:lumMod val="50000"/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pdfHTML</a:t>
            </a:r>
            <a:endParaRPr kumimoji="0" lang="en-BE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CB84B8E4-4559-4D4E-B675-8691B7ADDA48}"/>
              </a:ext>
            </a:extLst>
          </p:cNvPr>
          <p:cNvSpPr/>
          <p:nvPr/>
        </p:nvSpPr>
        <p:spPr>
          <a:xfrm>
            <a:off x="6924566" y="1037075"/>
            <a:ext cx="1432083" cy="824992"/>
          </a:xfrm>
          <a:prstGeom prst="roundRect">
            <a:avLst>
              <a:gd name="adj" fmla="val 9861"/>
            </a:avLst>
          </a:prstGeom>
          <a:solidFill>
            <a:srgbClr val="1F497D">
              <a:lumMod val="50000"/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pdf2Data</a:t>
            </a:r>
            <a:endParaRPr kumimoji="0" lang="en-BE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74AF1A5-2CA6-4935-B24A-D719AE826139}"/>
              </a:ext>
            </a:extLst>
          </p:cNvPr>
          <p:cNvGrpSpPr/>
          <p:nvPr/>
        </p:nvGrpSpPr>
        <p:grpSpPr>
          <a:xfrm>
            <a:off x="281506" y="863496"/>
            <a:ext cx="6591784" cy="1853338"/>
            <a:chOff x="124752" y="1067401"/>
            <a:chExt cx="6591784" cy="1853338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28FD6F0-116E-4E47-9306-F8A58CCD2594}"/>
                </a:ext>
              </a:extLst>
            </p:cNvPr>
            <p:cNvSpPr txBox="1"/>
            <p:nvPr/>
          </p:nvSpPr>
          <p:spPr>
            <a:xfrm>
              <a:off x="124752" y="1067401"/>
              <a:ext cx="381553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2 new add-ons to the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iText 7 core Platform</a:t>
              </a:r>
              <a:endParaRPr kumimoji="0" lang="en-BE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9" name="Rectangle: Rounded Corners 178">
              <a:extLst>
                <a:ext uri="{FF2B5EF4-FFF2-40B4-BE49-F238E27FC236}">
                  <a16:creationId xmlns:a16="http://schemas.microsoft.com/office/drawing/2014/main" id="{6407FA84-13CE-4DE2-8070-DE3C7F14AC20}"/>
                </a:ext>
              </a:extLst>
            </p:cNvPr>
            <p:cNvSpPr/>
            <p:nvPr/>
          </p:nvSpPr>
          <p:spPr>
            <a:xfrm>
              <a:off x="5284453" y="2095747"/>
              <a:ext cx="1432083" cy="824992"/>
            </a:xfrm>
            <a:prstGeom prst="roundRect">
              <a:avLst>
                <a:gd name="adj" fmla="val 7917"/>
              </a:avLst>
            </a:prstGeom>
            <a:solidFill>
              <a:srgbClr val="4F81BD">
                <a:lumMod val="75000"/>
              </a:srgbClr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pdfSearch</a:t>
              </a:r>
              <a:endParaRPr kumimoji="0" lang="en-BE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0AF69D09-5B97-4461-B5F6-51C4BB2F52C4}"/>
                </a:ext>
              </a:extLst>
            </p:cNvPr>
            <p:cNvSpPr/>
            <p:nvPr/>
          </p:nvSpPr>
          <p:spPr>
            <a:xfrm>
              <a:off x="3793981" y="2090953"/>
              <a:ext cx="1432083" cy="824992"/>
            </a:xfrm>
            <a:prstGeom prst="roundRect">
              <a:avLst>
                <a:gd name="adj" fmla="val 6944"/>
              </a:avLst>
            </a:prstGeom>
            <a:gradFill rotWithShape="1">
              <a:gsLst>
                <a:gs pos="0">
                  <a:srgbClr val="F79646">
                    <a:tint val="100000"/>
                    <a:shade val="100000"/>
                    <a:satMod val="130000"/>
                  </a:srgbClr>
                </a:gs>
                <a:gs pos="100000">
                  <a:srgbClr val="F79646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pdfOCR+ </a:t>
              </a:r>
            </a:p>
          </p:txBody>
        </p:sp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71C90CB2-CFEB-4B15-AF85-6AE529534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rgbClr val="F79646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3793982" y="2090779"/>
              <a:ext cx="628396" cy="628396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A5FEA707-3059-44F5-A2CC-5A06E9A4C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rgbClr val="F79646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277341" y="2095747"/>
              <a:ext cx="628396" cy="628396"/>
            </a:xfrm>
            <a:prstGeom prst="rect">
              <a:avLst/>
            </a:prstGeom>
          </p:spPr>
        </p:pic>
        <p:cxnSp>
          <p:nvCxnSpPr>
            <p:cNvPr id="183" name="Connector: Elbow 182">
              <a:extLst>
                <a:ext uri="{FF2B5EF4-FFF2-40B4-BE49-F238E27FC236}">
                  <a16:creationId xmlns:a16="http://schemas.microsoft.com/office/drawing/2014/main" id="{B08DDE08-0195-46C0-89E4-761FC2668C5A}"/>
                </a:ext>
              </a:extLst>
            </p:cNvPr>
            <p:cNvCxnSpPr>
              <a:cxnSpLocks/>
              <a:endCxn id="179" idx="0"/>
            </p:cNvCxnSpPr>
            <p:nvPr/>
          </p:nvCxnSpPr>
          <p:spPr>
            <a:xfrm>
              <a:off x="3669538" y="1344929"/>
              <a:ext cx="2330957" cy="750818"/>
            </a:xfrm>
            <a:prstGeom prst="bentConnector2">
              <a:avLst/>
            </a:prstGeom>
            <a:noFill/>
            <a:ln w="25400" cap="flat" cmpd="sng" algn="ctr">
              <a:solidFill>
                <a:srgbClr val="F79646">
                  <a:lumMod val="75000"/>
                </a:srgbClr>
              </a:solidFill>
              <a:prstDash val="dash"/>
            </a:ln>
            <a:effectLst/>
          </p:spPr>
        </p:cxnSp>
        <p:cxnSp>
          <p:nvCxnSpPr>
            <p:cNvPr id="184" name="Connector: Elbow 183">
              <a:extLst>
                <a:ext uri="{FF2B5EF4-FFF2-40B4-BE49-F238E27FC236}">
                  <a16:creationId xmlns:a16="http://schemas.microsoft.com/office/drawing/2014/main" id="{09C5CB84-76A7-497A-B906-0AA5794C4ED4}"/>
                </a:ext>
              </a:extLst>
            </p:cNvPr>
            <p:cNvCxnSpPr>
              <a:cxnSpLocks/>
              <a:endCxn id="180" idx="0"/>
            </p:cNvCxnSpPr>
            <p:nvPr/>
          </p:nvCxnSpPr>
          <p:spPr>
            <a:xfrm>
              <a:off x="3669538" y="1344929"/>
              <a:ext cx="840485" cy="746024"/>
            </a:xfrm>
            <a:prstGeom prst="bentConnector2">
              <a:avLst/>
            </a:prstGeom>
            <a:noFill/>
            <a:ln w="25400" cap="flat" cmpd="sng" algn="ctr">
              <a:solidFill>
                <a:srgbClr val="F79646">
                  <a:lumMod val="75000"/>
                </a:srgbClr>
              </a:solidFill>
              <a:prstDash val="dash"/>
            </a:ln>
            <a:effectLst/>
          </p:spPr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98AD98E-CAE2-43A8-85FD-2C9FB0281F03}"/>
                </a:ext>
              </a:extLst>
            </p:cNvPr>
            <p:cNvSpPr/>
            <p:nvPr/>
          </p:nvSpPr>
          <p:spPr>
            <a:xfrm>
              <a:off x="3413378" y="1216576"/>
              <a:ext cx="256160" cy="259628"/>
            </a:xfrm>
            <a:prstGeom prst="ellipse">
              <a:avLst/>
            </a:prstGeom>
            <a:noFill/>
            <a:ln w="19050" cap="flat" cmpd="sng" algn="ctr">
              <a:solidFill>
                <a:srgbClr val="F79646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047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39B26-DD34-45BF-921F-C8F828D7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136" y="1358404"/>
            <a:ext cx="7772400" cy="632603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digitizing documents today and why?</a:t>
            </a:r>
            <a:endParaRPr lang="en-BE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e-bullet-yellow.png">
            <a:extLst>
              <a:ext uri="{FF2B5EF4-FFF2-40B4-BE49-F238E27FC236}">
                <a16:creationId xmlns:a16="http://schemas.microsoft.com/office/drawing/2014/main" id="{1099AC91-4F3C-4CA7-8ECA-ACFD40E891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3435227"/>
            <a:ext cx="545091" cy="34115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8DB97BC-D475-4752-8156-6E556EA4181F}"/>
              </a:ext>
            </a:extLst>
          </p:cNvPr>
          <p:cNvSpPr txBox="1">
            <a:spLocks/>
          </p:cNvSpPr>
          <p:nvPr/>
        </p:nvSpPr>
        <p:spPr>
          <a:xfrm>
            <a:off x="1096136" y="3375118"/>
            <a:ext cx="7772400" cy="632603"/>
          </a:xfrm>
          <a:prstGeom prst="rect">
            <a:avLst/>
          </a:prstGeom>
          <a:noFill/>
        </p:spPr>
        <p:txBody>
          <a:bodyPr vert="horz" lIns="0" tIns="0" rIns="91440" bIns="91440" rtlCol="0" anchor="t" anchorCtr="0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kern="1200" cap="none">
                <a:solidFill>
                  <a:srgbClr val="08497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your current process?</a:t>
            </a:r>
            <a:endParaRPr lang="en-BE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96561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Rectangle">
            <a:hlinkClick r:id="rId3" action="ppaction://hlinksldjump"/>
          </p:cNvPr>
          <p:cNvSpPr/>
          <p:nvPr/>
        </p:nvSpPr>
        <p:spPr>
          <a:xfrm>
            <a:off x="-2327" y="4198009"/>
            <a:ext cx="953478" cy="948840"/>
          </a:xfrm>
          <a:prstGeom prst="rect">
            <a:avLst/>
          </a:prstGeom>
          <a:solidFill>
            <a:schemeClr val="accent1">
              <a:lumOff val="13529"/>
              <a:alpha val="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798" name="Rectangle">
            <a:hlinkClick r:id="rId4" action="ppaction://hlinksldjump"/>
          </p:cNvPr>
          <p:cNvSpPr/>
          <p:nvPr/>
        </p:nvSpPr>
        <p:spPr>
          <a:xfrm>
            <a:off x="8189173" y="4198009"/>
            <a:ext cx="953478" cy="948840"/>
          </a:xfrm>
          <a:prstGeom prst="rect">
            <a:avLst/>
          </a:prstGeom>
          <a:solidFill>
            <a:schemeClr val="accent1">
              <a:lumOff val="13529"/>
              <a:alpha val="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CE9D6D-CD30-4D8B-862B-A1316301741F}"/>
              </a:ext>
            </a:extLst>
          </p:cNvPr>
          <p:cNvSpPr txBox="1"/>
          <p:nvPr/>
        </p:nvSpPr>
        <p:spPr>
          <a:xfrm>
            <a:off x="2846565" y="2949934"/>
            <a:ext cx="4255983" cy="420587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Perception Matrix</a:t>
            </a:r>
          </a:p>
        </p:txBody>
      </p:sp>
    </p:spTree>
    <p:extLst>
      <p:ext uri="{BB962C8B-B14F-4D97-AF65-F5344CB8AC3E}">
        <p14:creationId xmlns:p14="http://schemas.microsoft.com/office/powerpoint/2010/main" val="196291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image.png" descr="image.png"/>
          <p:cNvPicPr>
            <a:picLocks noChangeAspect="1"/>
          </p:cNvPicPr>
          <p:nvPr/>
        </p:nvPicPr>
        <p:blipFill>
          <a:blip r:embed="rId4">
            <a:alphaModFix amt="60237"/>
            <a:extLst/>
          </a:blip>
          <a:stretch>
            <a:fillRect/>
          </a:stretch>
        </p:blipFill>
        <p:spPr>
          <a:xfrm>
            <a:off x="505187" y="17419"/>
            <a:ext cx="8038417" cy="506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anim_brain8.gif" descr="anim_brain8.gif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314" y="-50274"/>
            <a:ext cx="8964419" cy="50469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4" name="Group"/>
          <p:cNvGrpSpPr/>
          <p:nvPr/>
        </p:nvGrpSpPr>
        <p:grpSpPr>
          <a:xfrm>
            <a:off x="1864553" y="3998204"/>
            <a:ext cx="2990344" cy="406406"/>
            <a:chOff x="0" y="0"/>
            <a:chExt cx="7974248" cy="1083747"/>
          </a:xfrm>
        </p:grpSpPr>
        <p:grpSp>
          <p:nvGrpSpPr>
            <p:cNvPr id="482" name="Group"/>
            <p:cNvGrpSpPr/>
            <p:nvPr/>
          </p:nvGrpSpPr>
          <p:grpSpPr>
            <a:xfrm>
              <a:off x="0" y="0"/>
              <a:ext cx="7974249" cy="536591"/>
              <a:chOff x="0" y="0"/>
              <a:chExt cx="7974248" cy="536590"/>
            </a:xfrm>
          </p:grpSpPr>
          <p:sp>
            <p:nvSpPr>
              <p:cNvPr id="421" name="Shape"/>
              <p:cNvSpPr/>
              <p:nvPr/>
            </p:nvSpPr>
            <p:spPr>
              <a:xfrm>
                <a:off x="0" y="0"/>
                <a:ext cx="7974249" cy="5365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25" y="34"/>
                    </a:moveTo>
                    <a:lnTo>
                      <a:pt x="21600" y="0"/>
                    </a:lnTo>
                    <a:lnTo>
                      <a:pt x="18197" y="21600"/>
                    </a:lnTo>
                    <a:lnTo>
                      <a:pt x="0" y="21600"/>
                    </a:lnTo>
                    <a:lnTo>
                      <a:pt x="3425" y="34"/>
                    </a:lnTo>
                    <a:close/>
                  </a:path>
                </a:pathLst>
              </a:custGeom>
              <a:solidFill>
                <a:srgbClr val="729FCF">
                  <a:alpha val="50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Rectangle"/>
              <p:cNvSpPr/>
              <p:nvPr/>
            </p:nvSpPr>
            <p:spPr>
              <a:xfrm>
                <a:off x="578794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Rectangle"/>
              <p:cNvSpPr/>
              <p:nvPr/>
            </p:nvSpPr>
            <p:spPr>
              <a:xfrm>
                <a:off x="862162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Rectangle"/>
              <p:cNvSpPr/>
              <p:nvPr/>
            </p:nvSpPr>
            <p:spPr>
              <a:xfrm>
                <a:off x="1145530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Rectangle"/>
              <p:cNvSpPr/>
              <p:nvPr/>
            </p:nvSpPr>
            <p:spPr>
              <a:xfrm>
                <a:off x="1428898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Rectangle"/>
              <p:cNvSpPr/>
              <p:nvPr/>
            </p:nvSpPr>
            <p:spPr>
              <a:xfrm>
                <a:off x="958628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Rectangle"/>
              <p:cNvSpPr/>
              <p:nvPr/>
            </p:nvSpPr>
            <p:spPr>
              <a:xfrm>
                <a:off x="1238981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Rectangle"/>
              <p:cNvSpPr/>
              <p:nvPr/>
            </p:nvSpPr>
            <p:spPr>
              <a:xfrm>
                <a:off x="1522349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Rectangle"/>
              <p:cNvSpPr/>
              <p:nvPr/>
            </p:nvSpPr>
            <p:spPr>
              <a:xfrm>
                <a:off x="1805717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Rectangle"/>
              <p:cNvSpPr/>
              <p:nvPr/>
            </p:nvSpPr>
            <p:spPr>
              <a:xfrm>
                <a:off x="1365593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Rectangle"/>
              <p:cNvSpPr/>
              <p:nvPr/>
            </p:nvSpPr>
            <p:spPr>
              <a:xfrm>
                <a:off x="1648961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Rectangle"/>
              <p:cNvSpPr/>
              <p:nvPr/>
            </p:nvSpPr>
            <p:spPr>
              <a:xfrm>
                <a:off x="1932329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Rectangle"/>
              <p:cNvSpPr/>
              <p:nvPr/>
            </p:nvSpPr>
            <p:spPr>
              <a:xfrm>
                <a:off x="2212682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Rectangle"/>
              <p:cNvSpPr/>
              <p:nvPr/>
            </p:nvSpPr>
            <p:spPr>
              <a:xfrm>
                <a:off x="1772557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Rectangle"/>
              <p:cNvSpPr/>
              <p:nvPr/>
            </p:nvSpPr>
            <p:spPr>
              <a:xfrm>
                <a:off x="2055925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Rectangle"/>
              <p:cNvSpPr/>
              <p:nvPr/>
            </p:nvSpPr>
            <p:spPr>
              <a:xfrm>
                <a:off x="2339293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Rectangle"/>
              <p:cNvSpPr/>
              <p:nvPr/>
            </p:nvSpPr>
            <p:spPr>
              <a:xfrm>
                <a:off x="2622662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Rectangle"/>
              <p:cNvSpPr/>
              <p:nvPr/>
            </p:nvSpPr>
            <p:spPr>
              <a:xfrm>
                <a:off x="2182537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Rectangle"/>
              <p:cNvSpPr/>
              <p:nvPr/>
            </p:nvSpPr>
            <p:spPr>
              <a:xfrm>
                <a:off x="2465905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Rectangle"/>
              <p:cNvSpPr/>
              <p:nvPr/>
            </p:nvSpPr>
            <p:spPr>
              <a:xfrm>
                <a:off x="2749273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Rectangle"/>
              <p:cNvSpPr/>
              <p:nvPr/>
            </p:nvSpPr>
            <p:spPr>
              <a:xfrm>
                <a:off x="3029626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Rectangle"/>
              <p:cNvSpPr/>
              <p:nvPr/>
            </p:nvSpPr>
            <p:spPr>
              <a:xfrm>
                <a:off x="2589502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Rectangle"/>
              <p:cNvSpPr/>
              <p:nvPr/>
            </p:nvSpPr>
            <p:spPr>
              <a:xfrm>
                <a:off x="2872870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Rectangle"/>
              <p:cNvSpPr/>
              <p:nvPr/>
            </p:nvSpPr>
            <p:spPr>
              <a:xfrm>
                <a:off x="3156238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Rectangle"/>
              <p:cNvSpPr/>
              <p:nvPr/>
            </p:nvSpPr>
            <p:spPr>
              <a:xfrm>
                <a:off x="3439606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Rectangle"/>
              <p:cNvSpPr/>
              <p:nvPr/>
            </p:nvSpPr>
            <p:spPr>
              <a:xfrm>
                <a:off x="2999481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Rectangle"/>
              <p:cNvSpPr/>
              <p:nvPr/>
            </p:nvSpPr>
            <p:spPr>
              <a:xfrm>
                <a:off x="3282849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Rectangle"/>
              <p:cNvSpPr/>
              <p:nvPr/>
            </p:nvSpPr>
            <p:spPr>
              <a:xfrm>
                <a:off x="3563203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Rectangle"/>
              <p:cNvSpPr/>
              <p:nvPr/>
            </p:nvSpPr>
            <p:spPr>
              <a:xfrm>
                <a:off x="3846571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Rectangle"/>
              <p:cNvSpPr/>
              <p:nvPr/>
            </p:nvSpPr>
            <p:spPr>
              <a:xfrm>
                <a:off x="3406446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Rectangle"/>
              <p:cNvSpPr/>
              <p:nvPr/>
            </p:nvSpPr>
            <p:spPr>
              <a:xfrm>
                <a:off x="3689814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Rectangle"/>
              <p:cNvSpPr/>
              <p:nvPr/>
            </p:nvSpPr>
            <p:spPr>
              <a:xfrm>
                <a:off x="3973182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Rectangle"/>
              <p:cNvSpPr/>
              <p:nvPr/>
            </p:nvSpPr>
            <p:spPr>
              <a:xfrm>
                <a:off x="4256550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Rectangle"/>
              <p:cNvSpPr/>
              <p:nvPr/>
            </p:nvSpPr>
            <p:spPr>
              <a:xfrm>
                <a:off x="3816425" y="370790"/>
                <a:ext cx="253224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Rectangle"/>
              <p:cNvSpPr/>
              <p:nvPr/>
            </p:nvSpPr>
            <p:spPr>
              <a:xfrm>
                <a:off x="4096779" y="277338"/>
                <a:ext cx="250208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Rectangle"/>
              <p:cNvSpPr/>
              <p:nvPr/>
            </p:nvSpPr>
            <p:spPr>
              <a:xfrm>
                <a:off x="4380146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Rectangle"/>
              <p:cNvSpPr/>
              <p:nvPr/>
            </p:nvSpPr>
            <p:spPr>
              <a:xfrm>
                <a:off x="4663514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Rectangle"/>
              <p:cNvSpPr/>
              <p:nvPr/>
            </p:nvSpPr>
            <p:spPr>
              <a:xfrm>
                <a:off x="4223390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Rectangle"/>
              <p:cNvSpPr/>
              <p:nvPr/>
            </p:nvSpPr>
            <p:spPr>
              <a:xfrm>
                <a:off x="4506758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Rectangle"/>
              <p:cNvSpPr/>
              <p:nvPr/>
            </p:nvSpPr>
            <p:spPr>
              <a:xfrm>
                <a:off x="4790126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Rectangle"/>
              <p:cNvSpPr/>
              <p:nvPr/>
            </p:nvSpPr>
            <p:spPr>
              <a:xfrm>
                <a:off x="5073494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Rectangle"/>
              <p:cNvSpPr/>
              <p:nvPr/>
            </p:nvSpPr>
            <p:spPr>
              <a:xfrm>
                <a:off x="4633369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Rectangle"/>
              <p:cNvSpPr/>
              <p:nvPr/>
            </p:nvSpPr>
            <p:spPr>
              <a:xfrm>
                <a:off x="4913723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Rectangle"/>
              <p:cNvSpPr/>
              <p:nvPr/>
            </p:nvSpPr>
            <p:spPr>
              <a:xfrm>
                <a:off x="5197091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Rectangle"/>
              <p:cNvSpPr/>
              <p:nvPr/>
            </p:nvSpPr>
            <p:spPr>
              <a:xfrm>
                <a:off x="5480460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Rectangle"/>
              <p:cNvSpPr/>
              <p:nvPr/>
            </p:nvSpPr>
            <p:spPr>
              <a:xfrm>
                <a:off x="5040334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Rectangle"/>
              <p:cNvSpPr/>
              <p:nvPr/>
            </p:nvSpPr>
            <p:spPr>
              <a:xfrm>
                <a:off x="5323702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Rectangle"/>
              <p:cNvSpPr/>
              <p:nvPr/>
            </p:nvSpPr>
            <p:spPr>
              <a:xfrm>
                <a:off x="5604056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Rectangle"/>
              <p:cNvSpPr/>
              <p:nvPr/>
            </p:nvSpPr>
            <p:spPr>
              <a:xfrm>
                <a:off x="5887424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Rectangle"/>
              <p:cNvSpPr/>
              <p:nvPr/>
            </p:nvSpPr>
            <p:spPr>
              <a:xfrm>
                <a:off x="5450313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Rectangle"/>
              <p:cNvSpPr/>
              <p:nvPr/>
            </p:nvSpPr>
            <p:spPr>
              <a:xfrm>
                <a:off x="5730667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Rectangle"/>
              <p:cNvSpPr/>
              <p:nvPr/>
            </p:nvSpPr>
            <p:spPr>
              <a:xfrm>
                <a:off x="6014035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Rectangle"/>
              <p:cNvSpPr/>
              <p:nvPr/>
            </p:nvSpPr>
            <p:spPr>
              <a:xfrm>
                <a:off x="6297403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Rectangle"/>
              <p:cNvSpPr/>
              <p:nvPr/>
            </p:nvSpPr>
            <p:spPr>
              <a:xfrm>
                <a:off x="5857278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Rectangle"/>
              <p:cNvSpPr/>
              <p:nvPr/>
            </p:nvSpPr>
            <p:spPr>
              <a:xfrm>
                <a:off x="6140646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Rectangle"/>
              <p:cNvSpPr/>
              <p:nvPr/>
            </p:nvSpPr>
            <p:spPr>
              <a:xfrm>
                <a:off x="6421000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Rectangle"/>
              <p:cNvSpPr/>
              <p:nvPr/>
            </p:nvSpPr>
            <p:spPr>
              <a:xfrm>
                <a:off x="6704369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Rectangle"/>
              <p:cNvSpPr/>
              <p:nvPr/>
            </p:nvSpPr>
            <p:spPr>
              <a:xfrm>
                <a:off x="6267258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Rectangle"/>
              <p:cNvSpPr/>
              <p:nvPr/>
            </p:nvSpPr>
            <p:spPr>
              <a:xfrm>
                <a:off x="6547611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Rectangle"/>
              <p:cNvSpPr/>
              <p:nvPr/>
            </p:nvSpPr>
            <p:spPr>
              <a:xfrm>
                <a:off x="6830979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Rectangle"/>
              <p:cNvSpPr/>
              <p:nvPr/>
            </p:nvSpPr>
            <p:spPr>
              <a:xfrm>
                <a:off x="7114347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3" name="Input Sequence"/>
            <p:cNvSpPr txBox="1"/>
            <p:nvPr/>
          </p:nvSpPr>
          <p:spPr>
            <a:xfrm>
              <a:off x="2034823" y="491371"/>
              <a:ext cx="3514971" cy="592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730" tIns="23730" rIns="23730" bIns="23730" numCol="1" anchor="ctr">
              <a:noAutofit/>
            </a:bodyPr>
            <a:lstStyle>
              <a:lvl1pPr defTabSz="631775">
                <a:lnSpc>
                  <a:spcPct val="93000"/>
                </a:lnSpc>
                <a:tabLst>
                  <a:tab pos="622300" algn="l"/>
                  <a:tab pos="1244600" algn="l"/>
                  <a:tab pos="1892300" algn="l"/>
                  <a:tab pos="2514600" algn="l"/>
                </a:tabLst>
                <a:defRPr sz="2800">
                  <a:solidFill>
                    <a:srgbClr val="8ED639"/>
                  </a:solidFill>
                </a:defRPr>
              </a:lvl1pPr>
            </a:lstStyle>
            <a:p>
              <a:pPr algn="ctr" defTabSz="236916" hangingPunct="0">
                <a:tabLst>
                  <a:tab pos="233363" algn="l"/>
                  <a:tab pos="466725" algn="l"/>
                  <a:tab pos="709613" algn="l"/>
                  <a:tab pos="942975" algn="l"/>
                </a:tabLst>
              </a:pPr>
              <a:r>
                <a:rPr sz="1050" kern="0">
                  <a:latin typeface="Geneva"/>
                  <a:sym typeface="Geneva"/>
                </a:rPr>
                <a:t>Input Sequence</a:t>
              </a:r>
            </a:p>
          </p:txBody>
        </p:sp>
      </p:grpSp>
      <p:grpSp>
        <p:nvGrpSpPr>
          <p:cNvPr id="487" name="Group"/>
          <p:cNvGrpSpPr/>
          <p:nvPr/>
        </p:nvGrpSpPr>
        <p:grpSpPr>
          <a:xfrm>
            <a:off x="1531657" y="1770637"/>
            <a:ext cx="284034" cy="2563057"/>
            <a:chOff x="0" y="0"/>
            <a:chExt cx="757422" cy="6834817"/>
          </a:xfrm>
        </p:grpSpPr>
        <p:sp>
          <p:nvSpPr>
            <p:cNvPr id="485" name="Deep Encoding Scheme"/>
            <p:cNvSpPr txBox="1"/>
            <p:nvPr/>
          </p:nvSpPr>
          <p:spPr>
            <a:xfrm rot="16200000">
              <a:off x="-2671641" y="2671640"/>
              <a:ext cx="5935658" cy="592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730" tIns="23730" rIns="23730" bIns="23730" numCol="1" anchor="ctr">
              <a:noAutofit/>
            </a:bodyPr>
            <a:lstStyle>
              <a:lvl1pPr defTabSz="631775">
                <a:lnSpc>
                  <a:spcPct val="93000"/>
                </a:lnSpc>
                <a:tabLst>
                  <a:tab pos="622300" algn="l"/>
                  <a:tab pos="1244600" algn="l"/>
                  <a:tab pos="1892300" algn="l"/>
                  <a:tab pos="2514600" algn="l"/>
                  <a:tab pos="3136900" algn="l"/>
                  <a:tab pos="3784600" algn="l"/>
                </a:tabLst>
                <a:defRPr sz="2800">
                  <a:solidFill>
                    <a:srgbClr val="8ED639"/>
                  </a:solidFill>
                </a:defRPr>
              </a:lvl1pPr>
            </a:lstStyle>
            <a:p>
              <a:pPr algn="ctr" defTabSz="236916" hangingPunct="0">
                <a:tabLst>
                  <a:tab pos="233363" algn="l"/>
                  <a:tab pos="466725" algn="l"/>
                  <a:tab pos="709613" algn="l"/>
                  <a:tab pos="942975" algn="l"/>
                  <a:tab pos="1176338" algn="l"/>
                  <a:tab pos="1419225" algn="l"/>
                </a:tabLst>
              </a:pPr>
              <a:r>
                <a:rPr sz="1050" kern="0">
                  <a:latin typeface="Geneva"/>
                  <a:sym typeface="Geneva"/>
                </a:rPr>
                <a:t>Deep Encoding Scheme</a:t>
              </a:r>
            </a:p>
          </p:txBody>
        </p:sp>
        <p:sp>
          <p:nvSpPr>
            <p:cNvPr id="486" name="Line"/>
            <p:cNvSpPr/>
            <p:nvPr/>
          </p:nvSpPr>
          <p:spPr>
            <a:xfrm flipV="1">
              <a:off x="685748" y="28638"/>
              <a:ext cx="71675" cy="6806181"/>
            </a:xfrm>
            <a:prstGeom prst="line">
              <a:avLst/>
            </a:prstGeom>
            <a:noFill/>
            <a:ln w="88900" cap="flat">
              <a:solidFill>
                <a:srgbClr val="6AB63D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24110" tIns="24110" rIns="24110" bIns="24110" numCol="1" anchor="ctr">
              <a:noAutofit/>
            </a:bodyPr>
            <a:lstStyle/>
            <a:p>
              <a:pPr algn="ctr" defTabSz="236916" hangingPunct="0">
                <a:lnSpc>
                  <a:spcPct val="93000"/>
                </a:lnSpc>
                <a:defRPr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900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92" name="Group"/>
          <p:cNvGrpSpPr/>
          <p:nvPr/>
        </p:nvGrpSpPr>
        <p:grpSpPr>
          <a:xfrm>
            <a:off x="1891684" y="2101296"/>
            <a:ext cx="2990344" cy="514094"/>
            <a:chOff x="0" y="0"/>
            <a:chExt cx="7974248" cy="1370915"/>
          </a:xfrm>
        </p:grpSpPr>
        <p:sp>
          <p:nvSpPr>
            <p:cNvPr id="488" name="Internal Meaning Representation…"/>
            <p:cNvSpPr txBox="1"/>
            <p:nvPr/>
          </p:nvSpPr>
          <p:spPr>
            <a:xfrm>
              <a:off x="729522" y="467256"/>
              <a:ext cx="6550627" cy="903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730" tIns="23730" rIns="23730" bIns="23730" numCol="1" anchor="ctr">
              <a:noAutofit/>
            </a:bodyPr>
            <a:lstStyle/>
            <a:p>
              <a:pPr algn="ctr" defTabSz="236916" hangingPunct="0">
                <a:lnSpc>
                  <a:spcPct val="93000"/>
                </a:lnSpc>
                <a:tabLst>
                  <a:tab pos="233363" algn="l"/>
                  <a:tab pos="466725" algn="l"/>
                  <a:tab pos="709613" algn="l"/>
                  <a:tab pos="942975" algn="l"/>
                  <a:tab pos="1176338" algn="l"/>
                  <a:tab pos="1419225" algn="l"/>
                  <a:tab pos="1652588" algn="l"/>
                </a:tabLst>
                <a:defRPr sz="2800" b="1">
                  <a:solidFill>
                    <a:srgbClr val="8ED639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050" b="1" kern="0">
                  <a:solidFill>
                    <a:srgbClr val="8ED639"/>
                  </a:solidFill>
                  <a:latin typeface="Arial"/>
                  <a:cs typeface="Arial"/>
                  <a:sym typeface="Arial"/>
                </a:rPr>
                <a:t>I</a:t>
              </a:r>
              <a:r>
                <a:rPr sz="1050" kern="0">
                  <a:solidFill>
                    <a:srgbClr val="8ED639"/>
                  </a:solidFill>
                  <a:latin typeface="Geneva"/>
                  <a:ea typeface="Geneva"/>
                  <a:cs typeface="Geneva"/>
                  <a:sym typeface="Geneva"/>
                </a:rPr>
                <a:t>nternal Meaning Representation</a:t>
              </a:r>
            </a:p>
            <a:p>
              <a:pPr algn="ctr" defTabSz="236916" hangingPunct="0">
                <a:lnSpc>
                  <a:spcPct val="93000"/>
                </a:lnSpc>
                <a:tabLst>
                  <a:tab pos="233363" algn="l"/>
                  <a:tab pos="466725" algn="l"/>
                  <a:tab pos="709613" algn="l"/>
                  <a:tab pos="942975" algn="l"/>
                  <a:tab pos="1176338" algn="l"/>
                  <a:tab pos="1419225" algn="l"/>
                  <a:tab pos="1652588" algn="l"/>
                </a:tabLst>
                <a:defRPr sz="2800">
                  <a:solidFill>
                    <a:srgbClr val="8ED639"/>
                  </a:solidFill>
                </a:defRPr>
              </a:pPr>
              <a:r>
                <a:rPr sz="1050" kern="0">
                  <a:solidFill>
                    <a:srgbClr val="8ED639"/>
                  </a:solidFill>
                  <a:latin typeface="Geneva"/>
                  <a:sym typeface="Geneva"/>
                </a:rPr>
                <a:t>PerceptionMatrix</a:t>
              </a:r>
            </a:p>
          </p:txBody>
        </p:sp>
        <p:grpSp>
          <p:nvGrpSpPr>
            <p:cNvPr id="491" name="Group"/>
            <p:cNvGrpSpPr/>
            <p:nvPr/>
          </p:nvGrpSpPr>
          <p:grpSpPr>
            <a:xfrm>
              <a:off x="0" y="0"/>
              <a:ext cx="7974249" cy="554678"/>
              <a:chOff x="0" y="0"/>
              <a:chExt cx="7974248" cy="554677"/>
            </a:xfrm>
          </p:grpSpPr>
          <p:sp>
            <p:nvSpPr>
              <p:cNvPr id="489" name="Rectangle"/>
              <p:cNvSpPr/>
              <p:nvPr/>
            </p:nvSpPr>
            <p:spPr>
              <a:xfrm>
                <a:off x="922453" y="195946"/>
                <a:ext cx="6020066" cy="186903"/>
              </a:xfrm>
              <a:prstGeom prst="rect">
                <a:avLst/>
              </a:prstGeom>
              <a:solidFill>
                <a:srgbClr val="0066CC">
                  <a:alpha val="75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Shape"/>
              <p:cNvSpPr/>
              <p:nvPr/>
            </p:nvSpPr>
            <p:spPr>
              <a:xfrm>
                <a:off x="0" y="0"/>
                <a:ext cx="7974249" cy="5546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25" y="34"/>
                    </a:moveTo>
                    <a:lnTo>
                      <a:pt x="21600" y="0"/>
                    </a:lnTo>
                    <a:lnTo>
                      <a:pt x="18197" y="21600"/>
                    </a:lnTo>
                    <a:lnTo>
                      <a:pt x="0" y="21600"/>
                    </a:lnTo>
                    <a:lnTo>
                      <a:pt x="3425" y="34"/>
                    </a:lnTo>
                    <a:close/>
                  </a:path>
                </a:pathLst>
              </a:custGeom>
              <a:solidFill>
                <a:srgbClr val="729FCF">
                  <a:alpha val="50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5" name="Group"/>
          <p:cNvGrpSpPr/>
          <p:nvPr/>
        </p:nvGrpSpPr>
        <p:grpSpPr>
          <a:xfrm>
            <a:off x="7495428" y="2407082"/>
            <a:ext cx="315725" cy="2274489"/>
            <a:chOff x="0" y="0"/>
            <a:chExt cx="841930" cy="6065303"/>
          </a:xfrm>
        </p:grpSpPr>
        <p:sp>
          <p:nvSpPr>
            <p:cNvPr id="493" name="Decoding Scheme"/>
            <p:cNvSpPr txBox="1"/>
            <p:nvPr/>
          </p:nvSpPr>
          <p:spPr>
            <a:xfrm rot="5460000">
              <a:off x="-1628833" y="3245806"/>
              <a:ext cx="4274639" cy="592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730" tIns="23730" rIns="23730" bIns="23730" numCol="1" anchor="ctr">
              <a:noAutofit/>
            </a:bodyPr>
            <a:lstStyle>
              <a:lvl1pPr defTabSz="631775">
                <a:lnSpc>
                  <a:spcPct val="93000"/>
                </a:lnSpc>
                <a:tabLst>
                  <a:tab pos="622300" algn="l"/>
                  <a:tab pos="1244600" algn="l"/>
                  <a:tab pos="1892300" algn="l"/>
                  <a:tab pos="2514600" algn="l"/>
                  <a:tab pos="3136900" algn="l"/>
                </a:tabLst>
                <a:defRPr sz="2800">
                  <a:solidFill>
                    <a:srgbClr val="FFFF02"/>
                  </a:solidFill>
                </a:defRPr>
              </a:lvl1pPr>
            </a:lstStyle>
            <a:p>
              <a:pPr algn="ctr" defTabSz="236916" hangingPunct="0">
                <a:tabLst>
                  <a:tab pos="233363" algn="l"/>
                  <a:tab pos="466725" algn="l"/>
                  <a:tab pos="709613" algn="l"/>
                  <a:tab pos="942975" algn="l"/>
                  <a:tab pos="1176338" algn="l"/>
                </a:tabLst>
              </a:pPr>
              <a:r>
                <a:rPr sz="1050" kern="0">
                  <a:latin typeface="Geneva"/>
                  <a:sym typeface="Geneva"/>
                </a:rPr>
                <a:t>Decoding Scheme</a:t>
              </a:r>
            </a:p>
          </p:txBody>
        </p:sp>
        <p:sp>
          <p:nvSpPr>
            <p:cNvPr id="494" name="Line"/>
            <p:cNvSpPr/>
            <p:nvPr/>
          </p:nvSpPr>
          <p:spPr>
            <a:xfrm flipH="1">
              <a:off x="-1" y="0"/>
              <a:ext cx="2" cy="6065304"/>
            </a:xfrm>
            <a:prstGeom prst="line">
              <a:avLst/>
            </a:prstGeom>
            <a:noFill/>
            <a:ln w="88900" cap="flat">
              <a:solidFill>
                <a:srgbClr val="FFFF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24110" tIns="24110" rIns="24110" bIns="24110" numCol="1" anchor="ctr">
              <a:noAutofit/>
            </a:bodyPr>
            <a:lstStyle/>
            <a:p>
              <a:pPr algn="ctr" defTabSz="236916" hangingPunct="0">
                <a:lnSpc>
                  <a:spcPct val="93000"/>
                </a:lnSpc>
                <a:defRPr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900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10" name="Group"/>
          <p:cNvGrpSpPr/>
          <p:nvPr/>
        </p:nvGrpSpPr>
        <p:grpSpPr>
          <a:xfrm>
            <a:off x="1909771" y="3367409"/>
            <a:ext cx="2990344" cy="806723"/>
            <a:chOff x="0" y="178593"/>
            <a:chExt cx="7974248" cy="2151261"/>
          </a:xfrm>
        </p:grpSpPr>
        <p:sp>
          <p:nvSpPr>
            <p:cNvPr id="496" name="Rectangle"/>
            <p:cNvSpPr/>
            <p:nvPr/>
          </p:nvSpPr>
          <p:spPr>
            <a:xfrm>
              <a:off x="753638" y="519238"/>
              <a:ext cx="1654991" cy="186904"/>
            </a:xfrm>
            <a:prstGeom prst="rect">
              <a:avLst/>
            </a:prstGeom>
            <a:solidFill>
              <a:srgbClr val="0066CC">
                <a:alpha val="75000"/>
              </a:srgbClr>
            </a:solidFill>
            <a:ln w="12700" cap="flat">
              <a:solidFill>
                <a:srgbClr val="3465A4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ctr">
              <a:noAutofit/>
            </a:bodyPr>
            <a:lstStyle/>
            <a:p>
              <a:pPr algn="ctr" defTabSz="236916" hangingPunct="0">
                <a:lnSpc>
                  <a:spcPct val="93000"/>
                </a:lnSpc>
                <a:defRPr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9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7" name="Rectangle"/>
            <p:cNvSpPr/>
            <p:nvPr/>
          </p:nvSpPr>
          <p:spPr>
            <a:xfrm>
              <a:off x="2740230" y="519238"/>
              <a:ext cx="1654991" cy="186904"/>
            </a:xfrm>
            <a:prstGeom prst="rect">
              <a:avLst/>
            </a:prstGeom>
            <a:solidFill>
              <a:srgbClr val="0066CC">
                <a:alpha val="75000"/>
              </a:srgbClr>
            </a:solidFill>
            <a:ln w="12700" cap="flat">
              <a:solidFill>
                <a:srgbClr val="3465A4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ctr">
              <a:noAutofit/>
            </a:bodyPr>
            <a:lstStyle/>
            <a:p>
              <a:pPr algn="ctr" defTabSz="236916" hangingPunct="0">
                <a:lnSpc>
                  <a:spcPct val="93000"/>
                </a:lnSpc>
                <a:defRPr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9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Rectangle"/>
            <p:cNvSpPr/>
            <p:nvPr/>
          </p:nvSpPr>
          <p:spPr>
            <a:xfrm>
              <a:off x="4726820" y="519238"/>
              <a:ext cx="1654992" cy="186904"/>
            </a:xfrm>
            <a:prstGeom prst="rect">
              <a:avLst/>
            </a:prstGeom>
            <a:solidFill>
              <a:srgbClr val="0066CC">
                <a:alpha val="75000"/>
              </a:srgbClr>
            </a:solidFill>
            <a:ln w="12700" cap="flat">
              <a:solidFill>
                <a:srgbClr val="3465A4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ctr">
              <a:noAutofit/>
            </a:bodyPr>
            <a:lstStyle/>
            <a:p>
              <a:pPr algn="ctr" defTabSz="236916" hangingPunct="0">
                <a:lnSpc>
                  <a:spcPct val="93000"/>
                </a:lnSpc>
                <a:defRPr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9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03" name="Group"/>
            <p:cNvGrpSpPr/>
            <p:nvPr/>
          </p:nvGrpSpPr>
          <p:grpSpPr>
            <a:xfrm>
              <a:off x="0" y="178593"/>
              <a:ext cx="7974249" cy="554679"/>
              <a:chOff x="0" y="0"/>
              <a:chExt cx="7974248" cy="554677"/>
            </a:xfrm>
          </p:grpSpPr>
          <p:sp>
            <p:nvSpPr>
              <p:cNvPr id="499" name="Rectangle"/>
              <p:cNvSpPr/>
              <p:nvPr/>
            </p:nvSpPr>
            <p:spPr>
              <a:xfrm>
                <a:off x="1374636" y="99480"/>
                <a:ext cx="1654992" cy="186903"/>
              </a:xfrm>
              <a:prstGeom prst="rect">
                <a:avLst/>
              </a:prstGeom>
              <a:solidFill>
                <a:srgbClr val="83CAFF">
                  <a:alpha val="75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Rectangle"/>
              <p:cNvSpPr/>
              <p:nvPr/>
            </p:nvSpPr>
            <p:spPr>
              <a:xfrm>
                <a:off x="3361228" y="99480"/>
                <a:ext cx="1654991" cy="186903"/>
              </a:xfrm>
              <a:prstGeom prst="rect">
                <a:avLst/>
              </a:prstGeom>
              <a:solidFill>
                <a:srgbClr val="83CAFF">
                  <a:alpha val="75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Rectangle"/>
              <p:cNvSpPr/>
              <p:nvPr/>
            </p:nvSpPr>
            <p:spPr>
              <a:xfrm>
                <a:off x="5377964" y="99480"/>
                <a:ext cx="1654992" cy="186903"/>
              </a:xfrm>
              <a:prstGeom prst="rect">
                <a:avLst/>
              </a:prstGeom>
              <a:solidFill>
                <a:srgbClr val="83CAFF">
                  <a:alpha val="75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Shape"/>
              <p:cNvSpPr/>
              <p:nvPr/>
            </p:nvSpPr>
            <p:spPr>
              <a:xfrm>
                <a:off x="0" y="0"/>
                <a:ext cx="7974249" cy="5546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25" y="34"/>
                    </a:moveTo>
                    <a:lnTo>
                      <a:pt x="21600" y="0"/>
                    </a:lnTo>
                    <a:lnTo>
                      <a:pt x="18197" y="21600"/>
                    </a:lnTo>
                    <a:lnTo>
                      <a:pt x="0" y="21600"/>
                    </a:lnTo>
                    <a:lnTo>
                      <a:pt x="3425" y="34"/>
                    </a:lnTo>
                    <a:close/>
                  </a:path>
                </a:pathLst>
              </a:custGeom>
              <a:solidFill>
                <a:srgbClr val="729FCF">
                  <a:alpha val="50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8" name="Group"/>
            <p:cNvGrpSpPr/>
            <p:nvPr/>
          </p:nvGrpSpPr>
          <p:grpSpPr>
            <a:xfrm>
              <a:off x="666951" y="630776"/>
              <a:ext cx="4122441" cy="1699079"/>
              <a:chOff x="0" y="0"/>
              <a:chExt cx="4122440" cy="1699078"/>
            </a:xfrm>
          </p:grpSpPr>
          <p:pic>
            <p:nvPicPr>
              <p:cNvPr id="504" name="Image" descr="Image"/>
              <p:cNvPicPr>
                <a:picLocks noChangeAspect="1"/>
              </p:cNvPicPr>
              <p:nvPr/>
            </p:nvPicPr>
            <p:blipFill>
              <a:blip r:embed="rId6">
                <a:alphaModFix amt="48270"/>
                <a:extLst/>
              </a:blip>
              <a:stretch>
                <a:fillRect/>
              </a:stretch>
            </p:blipFill>
            <p:spPr>
              <a:xfrm>
                <a:off x="0" y="0"/>
                <a:ext cx="1855496" cy="16508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5" name="Image" descr="Image"/>
              <p:cNvPicPr>
                <a:picLocks noChangeAspect="1"/>
              </p:cNvPicPr>
              <p:nvPr/>
            </p:nvPicPr>
            <p:blipFill>
              <a:blip r:embed="rId6">
                <a:alphaModFix amt="48270"/>
                <a:extLst/>
              </a:blip>
              <a:stretch>
                <a:fillRect/>
              </a:stretch>
            </p:blipFill>
            <p:spPr>
              <a:xfrm>
                <a:off x="651143" y="48232"/>
                <a:ext cx="1855497" cy="165084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6" name="Image" descr="Image"/>
              <p:cNvPicPr>
                <a:picLocks noChangeAspect="1"/>
              </p:cNvPicPr>
              <p:nvPr/>
            </p:nvPicPr>
            <p:blipFill>
              <a:blip r:embed="rId6">
                <a:alphaModFix amt="48270"/>
                <a:extLst/>
              </a:blip>
              <a:stretch>
                <a:fillRect/>
              </a:stretch>
            </p:blipFill>
            <p:spPr>
              <a:xfrm>
                <a:off x="1422869" y="48232"/>
                <a:ext cx="1855496" cy="165084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7" name="Image" descr="Image"/>
              <p:cNvPicPr>
                <a:picLocks noChangeAspect="1"/>
              </p:cNvPicPr>
              <p:nvPr/>
            </p:nvPicPr>
            <p:blipFill>
              <a:blip r:embed="rId6">
                <a:alphaModFix amt="48270"/>
                <a:extLst/>
              </a:blip>
              <a:stretch>
                <a:fillRect/>
              </a:stretch>
            </p:blipFill>
            <p:spPr>
              <a:xfrm>
                <a:off x="2266944" y="48232"/>
                <a:ext cx="1855497" cy="165084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09" name="Convolutional Layer"/>
            <p:cNvSpPr txBox="1"/>
            <p:nvPr/>
          </p:nvSpPr>
          <p:spPr>
            <a:xfrm>
              <a:off x="1639917" y="767850"/>
              <a:ext cx="4274639" cy="592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730" tIns="23730" rIns="23730" bIns="23730" numCol="1" anchor="ctr">
              <a:noAutofit/>
            </a:bodyPr>
            <a:lstStyle>
              <a:lvl1pPr defTabSz="631775">
                <a:lnSpc>
                  <a:spcPct val="93000"/>
                </a:lnSpc>
                <a:tabLst>
                  <a:tab pos="622300" algn="l"/>
                  <a:tab pos="1244600" algn="l"/>
                  <a:tab pos="1892300" algn="l"/>
                  <a:tab pos="2514600" algn="l"/>
                  <a:tab pos="3136900" algn="l"/>
                </a:tabLst>
                <a:defRPr sz="2800">
                  <a:solidFill>
                    <a:srgbClr val="8ED639"/>
                  </a:solidFill>
                </a:defRPr>
              </a:lvl1pPr>
            </a:lstStyle>
            <a:p>
              <a:pPr algn="ctr" defTabSz="236916" hangingPunct="0">
                <a:tabLst>
                  <a:tab pos="233363" algn="l"/>
                  <a:tab pos="466725" algn="l"/>
                  <a:tab pos="709613" algn="l"/>
                  <a:tab pos="942975" algn="l"/>
                  <a:tab pos="1176338" algn="l"/>
                </a:tabLst>
              </a:pPr>
              <a:r>
                <a:rPr sz="1050" kern="0">
                  <a:latin typeface="Geneva"/>
                  <a:sym typeface="Geneva"/>
                </a:rPr>
                <a:t>Convolutional Layer</a:t>
              </a:r>
            </a:p>
          </p:txBody>
        </p:sp>
      </p:grpSp>
      <p:grpSp>
        <p:nvGrpSpPr>
          <p:cNvPr id="513" name="Group"/>
          <p:cNvGrpSpPr/>
          <p:nvPr/>
        </p:nvGrpSpPr>
        <p:grpSpPr>
          <a:xfrm>
            <a:off x="4615592" y="2216682"/>
            <a:ext cx="1565101" cy="248681"/>
            <a:chOff x="282235" y="0"/>
            <a:chExt cx="4173600" cy="663147"/>
          </a:xfrm>
        </p:grpSpPr>
        <p:sp>
          <p:nvSpPr>
            <p:cNvPr id="511" name="Expectation"/>
            <p:cNvSpPr txBox="1"/>
            <p:nvPr/>
          </p:nvSpPr>
          <p:spPr>
            <a:xfrm>
              <a:off x="606890" y="0"/>
              <a:ext cx="2481297" cy="6631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730" tIns="23730" rIns="23730" bIns="23730" numCol="1" anchor="ctr">
              <a:noAutofit/>
            </a:bodyPr>
            <a:lstStyle>
              <a:lvl1pPr defTabSz="631775">
                <a:lnSpc>
                  <a:spcPct val="93000"/>
                </a:lnSpc>
                <a:tabLst>
                  <a:tab pos="622300" algn="l"/>
                  <a:tab pos="1244600" algn="l"/>
                  <a:tab pos="1892300" algn="l"/>
                </a:tabLst>
                <a:defRPr sz="2800">
                  <a:solidFill>
                    <a:srgbClr val="FFFF02"/>
                  </a:solidFill>
                </a:defRPr>
              </a:lvl1pPr>
            </a:lstStyle>
            <a:p>
              <a:pPr algn="ctr" defTabSz="236916" hangingPunct="0">
                <a:tabLst>
                  <a:tab pos="233363" algn="l"/>
                  <a:tab pos="466725" algn="l"/>
                  <a:tab pos="709613" algn="l"/>
                </a:tabLst>
              </a:pPr>
              <a:r>
                <a:rPr sz="1050" kern="0">
                  <a:latin typeface="Geneva"/>
                  <a:sym typeface="Geneva"/>
                </a:rPr>
                <a:t>Expectation</a:t>
              </a:r>
            </a:p>
          </p:txBody>
        </p:sp>
        <p:sp>
          <p:nvSpPr>
            <p:cNvPr id="545" name="Connection Line"/>
            <p:cNvSpPr/>
            <p:nvPr/>
          </p:nvSpPr>
          <p:spPr>
            <a:xfrm>
              <a:off x="282235" y="14634"/>
              <a:ext cx="4173602" cy="14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FFFF02"/>
              </a:solidFill>
              <a:prstDash val="solid"/>
              <a:round/>
              <a:headEnd type="triangle" w="med" len="med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algn="ctr" defTabSz="309563" hangingPunct="0"/>
              <a:endParaRPr sz="1125" kern="0">
                <a:solidFill>
                  <a:srgbClr val="FFFFFF"/>
                </a:solidFill>
                <a:latin typeface="Geneva"/>
                <a:sym typeface="Geneva"/>
              </a:endParaRPr>
            </a:p>
          </p:txBody>
        </p:sp>
      </p:grpSp>
      <p:grpSp>
        <p:nvGrpSpPr>
          <p:cNvPr id="519" name="Group"/>
          <p:cNvGrpSpPr/>
          <p:nvPr/>
        </p:nvGrpSpPr>
        <p:grpSpPr>
          <a:xfrm>
            <a:off x="4514346" y="2336717"/>
            <a:ext cx="2990344" cy="2604290"/>
            <a:chOff x="0" y="0"/>
            <a:chExt cx="7974248" cy="6944771"/>
          </a:xfrm>
        </p:grpSpPr>
        <p:sp>
          <p:nvSpPr>
            <p:cNvPr id="514" name="Output Sequence"/>
            <p:cNvSpPr txBox="1"/>
            <p:nvPr/>
          </p:nvSpPr>
          <p:spPr>
            <a:xfrm>
              <a:off x="1856965" y="5921775"/>
              <a:ext cx="4069649" cy="517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730" tIns="23730" rIns="23730" bIns="23730" numCol="1" anchor="ctr">
              <a:noAutofit/>
            </a:bodyPr>
            <a:lstStyle>
              <a:lvl1pPr defTabSz="631775">
                <a:lnSpc>
                  <a:spcPct val="93000"/>
                </a:lnSpc>
                <a:tabLst>
                  <a:tab pos="622300" algn="l"/>
                  <a:tab pos="1244600" algn="l"/>
                  <a:tab pos="1892300" algn="l"/>
                  <a:tab pos="2514600" algn="l"/>
                </a:tabLst>
                <a:defRPr sz="2800">
                  <a:solidFill>
                    <a:srgbClr val="FFFF02"/>
                  </a:solidFill>
                </a:defRPr>
              </a:lvl1pPr>
            </a:lstStyle>
            <a:p>
              <a:pPr algn="ctr" defTabSz="236916" hangingPunct="0">
                <a:tabLst>
                  <a:tab pos="233363" algn="l"/>
                  <a:tab pos="466725" algn="l"/>
                  <a:tab pos="709613" algn="l"/>
                  <a:tab pos="942975" algn="l"/>
                </a:tabLst>
              </a:pPr>
              <a:r>
                <a:rPr sz="1050" kern="0">
                  <a:latin typeface="Geneva"/>
                  <a:sym typeface="Geneva"/>
                </a:rPr>
                <a:t>Output Sequence</a:t>
              </a:r>
            </a:p>
          </p:txBody>
        </p:sp>
        <p:grpSp>
          <p:nvGrpSpPr>
            <p:cNvPr id="517" name="Group"/>
            <p:cNvGrpSpPr/>
            <p:nvPr/>
          </p:nvGrpSpPr>
          <p:grpSpPr>
            <a:xfrm>
              <a:off x="0" y="6390093"/>
              <a:ext cx="7974249" cy="554679"/>
              <a:chOff x="0" y="0"/>
              <a:chExt cx="7974248" cy="554677"/>
            </a:xfrm>
          </p:grpSpPr>
          <p:sp>
            <p:nvSpPr>
              <p:cNvPr id="515" name="Rectangle"/>
              <p:cNvSpPr/>
              <p:nvPr/>
            </p:nvSpPr>
            <p:spPr>
              <a:xfrm>
                <a:off x="970686" y="171829"/>
                <a:ext cx="6020066" cy="186903"/>
              </a:xfrm>
              <a:prstGeom prst="rect">
                <a:avLst/>
              </a:prstGeom>
              <a:solidFill>
                <a:srgbClr val="0066CC">
                  <a:alpha val="75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Shape"/>
              <p:cNvSpPr/>
              <p:nvPr/>
            </p:nvSpPr>
            <p:spPr>
              <a:xfrm>
                <a:off x="0" y="0"/>
                <a:ext cx="7974249" cy="5546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25" y="34"/>
                    </a:moveTo>
                    <a:lnTo>
                      <a:pt x="21600" y="0"/>
                    </a:lnTo>
                    <a:lnTo>
                      <a:pt x="18197" y="21600"/>
                    </a:lnTo>
                    <a:lnTo>
                      <a:pt x="0" y="21600"/>
                    </a:lnTo>
                    <a:lnTo>
                      <a:pt x="3425" y="34"/>
                    </a:lnTo>
                    <a:close/>
                  </a:path>
                </a:pathLst>
              </a:custGeom>
              <a:solidFill>
                <a:srgbClr val="729FCF">
                  <a:alpha val="50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6" name="Connection Line"/>
            <p:cNvSpPr/>
            <p:nvPr/>
          </p:nvSpPr>
          <p:spPr>
            <a:xfrm>
              <a:off x="1695442" y="0"/>
              <a:ext cx="4532036" cy="6384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64" h="21600" extrusionOk="0">
                  <a:moveTo>
                    <a:pt x="1061" y="21600"/>
                  </a:moveTo>
                  <a:cubicBezTo>
                    <a:pt x="-2636" y="19002"/>
                    <a:pt x="3332" y="11802"/>
                    <a:pt x="18964" y="0"/>
                  </a:cubicBezTo>
                </a:path>
              </a:pathLst>
            </a:custGeom>
            <a:noFill/>
            <a:ln w="25400" cap="flat">
              <a:solidFill>
                <a:srgbClr val="FFFF02"/>
              </a:solidFill>
              <a:prstDash val="solid"/>
              <a:round/>
              <a:headEnd type="triangle" w="med" len="med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algn="ctr" defTabSz="309563" hangingPunct="0"/>
              <a:endParaRPr sz="1125" kern="0">
                <a:solidFill>
                  <a:srgbClr val="FFFFFF"/>
                </a:solidFill>
                <a:latin typeface="Geneva"/>
                <a:sym typeface="Geneva"/>
              </a:endParaRPr>
            </a:p>
          </p:txBody>
        </p:sp>
      </p:grpSp>
      <p:grpSp>
        <p:nvGrpSpPr>
          <p:cNvPr id="532" name="Group"/>
          <p:cNvGrpSpPr/>
          <p:nvPr/>
        </p:nvGrpSpPr>
        <p:grpSpPr>
          <a:xfrm>
            <a:off x="1909771" y="2779571"/>
            <a:ext cx="2990344" cy="761505"/>
            <a:chOff x="0" y="0"/>
            <a:chExt cx="7974248" cy="2030679"/>
          </a:xfrm>
        </p:grpSpPr>
        <p:pic>
          <p:nvPicPr>
            <p:cNvPr id="520" name="Image" descr="Image"/>
            <p:cNvPicPr>
              <a:picLocks noChangeAspect="1"/>
            </p:cNvPicPr>
            <p:nvPr/>
          </p:nvPicPr>
          <p:blipFill>
            <a:blip r:embed="rId6">
              <a:alphaModFix amt="48270"/>
              <a:extLst/>
            </a:blip>
            <a:stretch>
              <a:fillRect/>
            </a:stretch>
          </p:blipFill>
          <p:spPr>
            <a:xfrm>
              <a:off x="932232" y="379833"/>
              <a:ext cx="1855496" cy="16508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1" name="Recurrent Convolutional Layer"/>
            <p:cNvSpPr txBox="1"/>
            <p:nvPr/>
          </p:nvSpPr>
          <p:spPr>
            <a:xfrm>
              <a:off x="639085" y="452183"/>
              <a:ext cx="6622977" cy="903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730" tIns="23730" rIns="23730" bIns="23730" numCol="1" anchor="ctr">
              <a:noAutofit/>
            </a:bodyPr>
            <a:lstStyle>
              <a:lvl1pPr defTabSz="631775">
                <a:lnSpc>
                  <a:spcPct val="93000"/>
                </a:lnSpc>
                <a:tabLst>
                  <a:tab pos="622300" algn="l"/>
                  <a:tab pos="1244600" algn="l"/>
                  <a:tab pos="1892300" algn="l"/>
                  <a:tab pos="2514600" algn="l"/>
                  <a:tab pos="3136900" algn="l"/>
                  <a:tab pos="3784600" algn="l"/>
                  <a:tab pos="4406900" algn="l"/>
                </a:tabLst>
                <a:defRPr sz="2800">
                  <a:solidFill>
                    <a:srgbClr val="8ED639"/>
                  </a:solidFill>
                </a:defRPr>
              </a:lvl1pPr>
            </a:lstStyle>
            <a:p>
              <a:pPr algn="ctr" defTabSz="236916" hangingPunct="0">
                <a:tabLst>
                  <a:tab pos="233363" algn="l"/>
                  <a:tab pos="466725" algn="l"/>
                  <a:tab pos="709613" algn="l"/>
                  <a:tab pos="942975" algn="l"/>
                  <a:tab pos="1176338" algn="l"/>
                  <a:tab pos="1419225" algn="l"/>
                  <a:tab pos="1652588" algn="l"/>
                </a:tabLst>
              </a:pPr>
              <a:r>
                <a:rPr sz="1050" kern="0">
                  <a:latin typeface="Geneva"/>
                  <a:sym typeface="Geneva"/>
                </a:rPr>
                <a:t>Recurrent Convolutional Layer</a:t>
              </a:r>
            </a:p>
          </p:txBody>
        </p:sp>
        <p:grpSp>
          <p:nvGrpSpPr>
            <p:cNvPr id="531" name="Group"/>
            <p:cNvGrpSpPr/>
            <p:nvPr/>
          </p:nvGrpSpPr>
          <p:grpSpPr>
            <a:xfrm>
              <a:off x="0" y="0"/>
              <a:ext cx="7974249" cy="554678"/>
              <a:chOff x="0" y="0"/>
              <a:chExt cx="7974248" cy="554677"/>
            </a:xfrm>
          </p:grpSpPr>
          <p:sp>
            <p:nvSpPr>
              <p:cNvPr id="522" name="Rectangle"/>
              <p:cNvSpPr/>
              <p:nvPr/>
            </p:nvSpPr>
            <p:spPr>
              <a:xfrm>
                <a:off x="1374636" y="75363"/>
                <a:ext cx="1654992" cy="186904"/>
              </a:xfrm>
              <a:prstGeom prst="rect">
                <a:avLst/>
              </a:prstGeom>
              <a:solidFill>
                <a:srgbClr val="83CAFF">
                  <a:alpha val="75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Rectangle"/>
              <p:cNvSpPr/>
              <p:nvPr/>
            </p:nvSpPr>
            <p:spPr>
              <a:xfrm>
                <a:off x="753638" y="316528"/>
                <a:ext cx="1654991" cy="186903"/>
              </a:xfrm>
              <a:prstGeom prst="rect">
                <a:avLst/>
              </a:prstGeom>
              <a:solidFill>
                <a:srgbClr val="0066CC">
                  <a:alpha val="75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Rectangle"/>
              <p:cNvSpPr/>
              <p:nvPr/>
            </p:nvSpPr>
            <p:spPr>
              <a:xfrm>
                <a:off x="3361228" y="75363"/>
                <a:ext cx="1654991" cy="186904"/>
              </a:xfrm>
              <a:prstGeom prst="rect">
                <a:avLst/>
              </a:prstGeom>
              <a:solidFill>
                <a:srgbClr val="83CAFF">
                  <a:alpha val="75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Rectangle"/>
              <p:cNvSpPr/>
              <p:nvPr/>
            </p:nvSpPr>
            <p:spPr>
              <a:xfrm>
                <a:off x="2740230" y="316528"/>
                <a:ext cx="1654991" cy="186903"/>
              </a:xfrm>
              <a:prstGeom prst="rect">
                <a:avLst/>
              </a:prstGeom>
              <a:solidFill>
                <a:srgbClr val="0066CC">
                  <a:alpha val="75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Rectangle"/>
              <p:cNvSpPr/>
              <p:nvPr/>
            </p:nvSpPr>
            <p:spPr>
              <a:xfrm>
                <a:off x="5377964" y="75363"/>
                <a:ext cx="1654992" cy="186904"/>
              </a:xfrm>
              <a:prstGeom prst="rect">
                <a:avLst/>
              </a:prstGeom>
              <a:solidFill>
                <a:srgbClr val="83CAFF">
                  <a:alpha val="75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Rectangle"/>
              <p:cNvSpPr/>
              <p:nvPr/>
            </p:nvSpPr>
            <p:spPr>
              <a:xfrm>
                <a:off x="4726820" y="316528"/>
                <a:ext cx="1654992" cy="186903"/>
              </a:xfrm>
              <a:prstGeom prst="rect">
                <a:avLst/>
              </a:prstGeom>
              <a:solidFill>
                <a:srgbClr val="0066CC">
                  <a:alpha val="75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Shape"/>
              <p:cNvSpPr/>
              <p:nvPr/>
            </p:nvSpPr>
            <p:spPr>
              <a:xfrm>
                <a:off x="0" y="0"/>
                <a:ext cx="7974249" cy="5546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25" y="34"/>
                    </a:moveTo>
                    <a:lnTo>
                      <a:pt x="21600" y="0"/>
                    </a:lnTo>
                    <a:lnTo>
                      <a:pt x="18197" y="21600"/>
                    </a:lnTo>
                    <a:lnTo>
                      <a:pt x="0" y="21600"/>
                    </a:lnTo>
                    <a:lnTo>
                      <a:pt x="3425" y="34"/>
                    </a:lnTo>
                    <a:close/>
                  </a:path>
                </a:pathLst>
              </a:custGeom>
              <a:solidFill>
                <a:srgbClr val="729FCF">
                  <a:alpha val="50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Line"/>
              <p:cNvSpPr/>
              <p:nvPr/>
            </p:nvSpPr>
            <p:spPr>
              <a:xfrm>
                <a:off x="2325557" y="170735"/>
                <a:ext cx="3871030" cy="1"/>
              </a:xfrm>
              <a:prstGeom prst="line">
                <a:avLst/>
              </a:prstGeom>
              <a:noFill/>
              <a:ln w="25400" cap="flat">
                <a:solidFill>
                  <a:srgbClr val="FFFF02"/>
                </a:solidFill>
                <a:prstDash val="solid"/>
                <a:round/>
                <a:tailEnd type="triangle" w="med" len="med"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900" kern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30" name="Line"/>
              <p:cNvSpPr/>
              <p:nvPr/>
            </p:nvSpPr>
            <p:spPr>
              <a:xfrm flipH="1" flipV="1">
                <a:off x="1503809" y="415641"/>
                <a:ext cx="4064526" cy="1"/>
              </a:xfrm>
              <a:prstGeom prst="line">
                <a:avLst/>
              </a:prstGeom>
              <a:noFill/>
              <a:ln w="25400" cap="flat">
                <a:solidFill>
                  <a:srgbClr val="FFFF02"/>
                </a:solidFill>
                <a:prstDash val="solid"/>
                <a:round/>
                <a:tailEnd type="triangle" w="med" len="med"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900" kern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</a:endParaRPr>
              </a:p>
            </p:txBody>
          </p:sp>
        </p:grpSp>
      </p:grpSp>
      <p:grpSp>
        <p:nvGrpSpPr>
          <p:cNvPr id="536" name="Group"/>
          <p:cNvGrpSpPr/>
          <p:nvPr/>
        </p:nvGrpSpPr>
        <p:grpSpPr>
          <a:xfrm>
            <a:off x="3166840" y="817442"/>
            <a:ext cx="3037541" cy="1279421"/>
            <a:chOff x="0" y="0"/>
            <a:chExt cx="8100107" cy="3411788"/>
          </a:xfrm>
        </p:grpSpPr>
        <p:pic>
          <p:nvPicPr>
            <p:cNvPr id="533" name="Image" descr="Image"/>
            <p:cNvPicPr>
              <a:picLocks noChangeAspect="1"/>
            </p:cNvPicPr>
            <p:nvPr/>
          </p:nvPicPr>
          <p:blipFill>
            <a:blip r:embed="rId7">
              <a:alphaModFix amt="81069"/>
              <a:extLst/>
            </a:blip>
            <a:stretch>
              <a:fillRect/>
            </a:stretch>
          </p:blipFill>
          <p:spPr>
            <a:xfrm>
              <a:off x="0" y="0"/>
              <a:ext cx="8100108" cy="27719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4" name="Augmented Memory"/>
            <p:cNvSpPr txBox="1"/>
            <p:nvPr/>
          </p:nvSpPr>
          <p:spPr>
            <a:xfrm>
              <a:off x="711434" y="1101298"/>
              <a:ext cx="6677238" cy="950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730" tIns="23730" rIns="23730" bIns="23730" numCol="1" anchor="ctr">
              <a:noAutofit/>
            </a:bodyPr>
            <a:lstStyle>
              <a:lvl1pPr defTabSz="631775">
                <a:lnSpc>
                  <a:spcPct val="93000"/>
                </a:lnSpc>
                <a:tabLst>
                  <a:tab pos="622300" algn="l"/>
                  <a:tab pos="1244600" algn="l"/>
                  <a:tab pos="1892300" algn="l"/>
                  <a:tab pos="2514600" algn="l"/>
                  <a:tab pos="3136900" algn="l"/>
                  <a:tab pos="3784600" algn="l"/>
                  <a:tab pos="4406900" algn="l"/>
                </a:tabLst>
                <a:defRPr sz="2800">
                  <a:solidFill>
                    <a:srgbClr val="FFFF02"/>
                  </a:solidFill>
                </a:defRPr>
              </a:lvl1pPr>
            </a:lstStyle>
            <a:p>
              <a:pPr algn="ctr" defTabSz="236916" hangingPunct="0">
                <a:tabLst>
                  <a:tab pos="233363" algn="l"/>
                  <a:tab pos="466725" algn="l"/>
                  <a:tab pos="709613" algn="l"/>
                  <a:tab pos="942975" algn="l"/>
                  <a:tab pos="1176338" algn="l"/>
                  <a:tab pos="1419225" algn="l"/>
                  <a:tab pos="1652588" algn="l"/>
                </a:tabLst>
              </a:pPr>
              <a:r>
                <a:rPr sz="1050" kern="0">
                  <a:latin typeface="Geneva"/>
                  <a:sym typeface="Geneva"/>
                </a:rPr>
                <a:t>Augmented Memory</a:t>
              </a:r>
            </a:p>
          </p:txBody>
        </p:sp>
        <p:sp>
          <p:nvSpPr>
            <p:cNvPr id="547" name="Connection Line"/>
            <p:cNvSpPr/>
            <p:nvPr/>
          </p:nvSpPr>
          <p:spPr>
            <a:xfrm>
              <a:off x="417375" y="2196223"/>
              <a:ext cx="1507964" cy="1215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8147" y="12990"/>
                    <a:pt x="15347" y="579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6AB63D"/>
              </a:solidFill>
              <a:prstDash val="solid"/>
              <a:round/>
              <a:tailEnd type="triangle" w="med" len="med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algn="ctr" defTabSz="309563" hangingPunct="0"/>
              <a:endParaRPr sz="1125" kern="0">
                <a:solidFill>
                  <a:srgbClr val="FFFFFF"/>
                </a:solidFill>
                <a:latin typeface="Geneva"/>
                <a:sym typeface="Geneva"/>
              </a:endParaRPr>
            </a:p>
          </p:txBody>
        </p:sp>
      </p:grpSp>
      <p:grpSp>
        <p:nvGrpSpPr>
          <p:cNvPr id="541" name="Group"/>
          <p:cNvGrpSpPr/>
          <p:nvPr/>
        </p:nvGrpSpPr>
        <p:grpSpPr>
          <a:xfrm>
            <a:off x="5793035" y="1258751"/>
            <a:ext cx="1929551" cy="1303773"/>
            <a:chOff x="0" y="29361"/>
            <a:chExt cx="5145467" cy="3476725"/>
          </a:xfrm>
        </p:grpSpPr>
        <p:pic>
          <p:nvPicPr>
            <p:cNvPr id="537" name="Image" descr="Image"/>
            <p:cNvPicPr>
              <a:picLocks noChangeAspect="1"/>
            </p:cNvPicPr>
            <p:nvPr/>
          </p:nvPicPr>
          <p:blipFill>
            <a:blip r:embed="rId8">
              <a:alphaModFix amt="70366"/>
              <a:extLst/>
            </a:blip>
            <a:stretch>
              <a:fillRect/>
            </a:stretch>
          </p:blipFill>
          <p:spPr>
            <a:xfrm>
              <a:off x="214501" y="1768180"/>
              <a:ext cx="4930967" cy="17379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8" name="Generator"/>
            <p:cNvSpPr txBox="1"/>
            <p:nvPr/>
          </p:nvSpPr>
          <p:spPr>
            <a:xfrm>
              <a:off x="1458667" y="2732765"/>
              <a:ext cx="2535241" cy="592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730" tIns="23730" rIns="23730" bIns="23730" numCol="1" anchor="ctr">
              <a:noAutofit/>
            </a:bodyPr>
            <a:lstStyle>
              <a:lvl1pPr defTabSz="631775">
                <a:lnSpc>
                  <a:spcPct val="93000"/>
                </a:lnSpc>
                <a:tabLst>
                  <a:tab pos="622300" algn="l"/>
                  <a:tab pos="1244600" algn="l"/>
                </a:tabLst>
                <a:defRPr sz="2800">
                  <a:solidFill>
                    <a:srgbClr val="FFFF02"/>
                  </a:solidFill>
                </a:defRPr>
              </a:lvl1pPr>
            </a:lstStyle>
            <a:p>
              <a:pPr algn="ctr" defTabSz="236916" hangingPunct="0">
                <a:tabLst>
                  <a:tab pos="233363" algn="l"/>
                  <a:tab pos="466725" algn="l"/>
                </a:tabLst>
              </a:pPr>
              <a:r>
                <a:rPr sz="1050" kern="0">
                  <a:latin typeface="Geneva"/>
                  <a:sym typeface="Geneva"/>
                </a:rPr>
                <a:t>Generator</a:t>
              </a:r>
            </a:p>
          </p:txBody>
        </p:sp>
        <p:sp>
          <p:nvSpPr>
            <p:cNvPr id="548" name="Connection Line"/>
            <p:cNvSpPr/>
            <p:nvPr/>
          </p:nvSpPr>
          <p:spPr>
            <a:xfrm>
              <a:off x="0" y="29361"/>
              <a:ext cx="3236024" cy="1891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36" h="21600" extrusionOk="0">
                  <a:moveTo>
                    <a:pt x="0" y="0"/>
                  </a:moveTo>
                  <a:cubicBezTo>
                    <a:pt x="15230" y="4519"/>
                    <a:pt x="21600" y="11719"/>
                    <a:pt x="19111" y="21600"/>
                  </a:cubicBezTo>
                </a:path>
              </a:pathLst>
            </a:custGeom>
            <a:noFill/>
            <a:ln w="38100" cap="flat">
              <a:solidFill>
                <a:srgbClr val="FFFF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 algn="ctr" defTabSz="309563" hangingPunct="0"/>
              <a:endParaRPr sz="1125" kern="0">
                <a:solidFill>
                  <a:srgbClr val="FFFFFF"/>
                </a:solidFill>
                <a:latin typeface="Geneva"/>
                <a:sym typeface="Geneva"/>
              </a:endParaRPr>
            </a:p>
          </p:txBody>
        </p:sp>
        <p:sp>
          <p:nvSpPr>
            <p:cNvPr id="540" name="Attention"/>
            <p:cNvSpPr txBox="1"/>
            <p:nvPr/>
          </p:nvSpPr>
          <p:spPr>
            <a:xfrm>
              <a:off x="340267" y="548185"/>
              <a:ext cx="2749275" cy="592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730" tIns="23730" rIns="23730" bIns="23730" numCol="1" anchor="ctr">
              <a:noAutofit/>
            </a:bodyPr>
            <a:lstStyle>
              <a:lvl1pPr defTabSz="631775">
                <a:lnSpc>
                  <a:spcPct val="93000"/>
                </a:lnSpc>
                <a:tabLst>
                  <a:tab pos="622300" algn="l"/>
                  <a:tab pos="1244600" algn="l"/>
                  <a:tab pos="1892300" algn="l"/>
                </a:tabLst>
                <a:defRPr sz="2800">
                  <a:solidFill>
                    <a:srgbClr val="FFFF02"/>
                  </a:solidFill>
                </a:defRPr>
              </a:lvl1pPr>
            </a:lstStyle>
            <a:p>
              <a:pPr algn="ctr" defTabSz="236916" hangingPunct="0">
                <a:tabLst>
                  <a:tab pos="233363" algn="l"/>
                  <a:tab pos="466725" algn="l"/>
                  <a:tab pos="709613" algn="l"/>
                </a:tabLst>
              </a:pPr>
              <a:r>
                <a:rPr sz="1050" kern="0">
                  <a:latin typeface="Geneva"/>
                  <a:sym typeface="Geneva"/>
                </a:rPr>
                <a:t>Attention</a:t>
              </a:r>
            </a:p>
          </p:txBody>
        </p:sp>
      </p:grpSp>
      <p:pic>
        <p:nvPicPr>
          <p:cNvPr id="54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903752" y="13351"/>
            <a:ext cx="1250727" cy="1239975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Rectangle">
            <a:hlinkClick r:id="rId10" action="ppaction://hlinksldjump"/>
          </p:cNvPr>
          <p:cNvSpPr/>
          <p:nvPr/>
        </p:nvSpPr>
        <p:spPr>
          <a:xfrm>
            <a:off x="-2327" y="4198009"/>
            <a:ext cx="953478" cy="948840"/>
          </a:xfrm>
          <a:prstGeom prst="rect">
            <a:avLst/>
          </a:prstGeom>
          <a:solidFill>
            <a:schemeClr val="accent1">
              <a:lumOff val="13529"/>
              <a:alpha val="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 hangingPunct="0"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544" name="Rectangle">
            <a:hlinkClick r:id="rId10" action="ppaction://hlinksldjump"/>
          </p:cNvPr>
          <p:cNvSpPr/>
          <p:nvPr/>
        </p:nvSpPr>
        <p:spPr>
          <a:xfrm>
            <a:off x="8189173" y="4198009"/>
            <a:ext cx="953478" cy="948840"/>
          </a:xfrm>
          <a:prstGeom prst="rect">
            <a:avLst/>
          </a:prstGeom>
          <a:solidFill>
            <a:schemeClr val="accent1">
              <a:lumOff val="13529"/>
              <a:alpha val="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 hangingPunct="0"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Rectangle">
            <a:hlinkClick r:id="rId4" action="ppaction://hlinksldjump"/>
          </p:cNvPr>
          <p:cNvSpPr/>
          <p:nvPr/>
        </p:nvSpPr>
        <p:spPr>
          <a:xfrm>
            <a:off x="8189173" y="4198009"/>
            <a:ext cx="953478" cy="948840"/>
          </a:xfrm>
          <a:prstGeom prst="rect">
            <a:avLst/>
          </a:prstGeom>
          <a:solidFill>
            <a:schemeClr val="accent1">
              <a:lumOff val="13529"/>
              <a:alpha val="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 hangingPunct="0"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561" name="image.png" descr="image.png"/>
          <p:cNvPicPr>
            <a:picLocks noChangeAspect="1"/>
          </p:cNvPicPr>
          <p:nvPr/>
        </p:nvPicPr>
        <p:blipFill>
          <a:blip r:embed="rId5">
            <a:alphaModFix amt="60237"/>
            <a:extLst/>
          </a:blip>
          <a:stretch>
            <a:fillRect/>
          </a:stretch>
        </p:blipFill>
        <p:spPr>
          <a:xfrm>
            <a:off x="552812" y="17419"/>
            <a:ext cx="8038417" cy="50699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5" name="Group"/>
          <p:cNvGrpSpPr/>
          <p:nvPr/>
        </p:nvGrpSpPr>
        <p:grpSpPr>
          <a:xfrm>
            <a:off x="1864553" y="3998204"/>
            <a:ext cx="2990344" cy="406406"/>
            <a:chOff x="0" y="0"/>
            <a:chExt cx="7974248" cy="1083747"/>
          </a:xfrm>
        </p:grpSpPr>
        <p:grpSp>
          <p:nvGrpSpPr>
            <p:cNvPr id="623" name="Group"/>
            <p:cNvGrpSpPr/>
            <p:nvPr/>
          </p:nvGrpSpPr>
          <p:grpSpPr>
            <a:xfrm>
              <a:off x="0" y="0"/>
              <a:ext cx="7974249" cy="536591"/>
              <a:chOff x="0" y="0"/>
              <a:chExt cx="7974248" cy="536590"/>
            </a:xfrm>
          </p:grpSpPr>
          <p:sp>
            <p:nvSpPr>
              <p:cNvPr id="562" name="Shape"/>
              <p:cNvSpPr/>
              <p:nvPr/>
            </p:nvSpPr>
            <p:spPr>
              <a:xfrm>
                <a:off x="0" y="0"/>
                <a:ext cx="7974249" cy="5365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25" y="34"/>
                    </a:moveTo>
                    <a:lnTo>
                      <a:pt x="21600" y="0"/>
                    </a:lnTo>
                    <a:lnTo>
                      <a:pt x="18197" y="21600"/>
                    </a:lnTo>
                    <a:lnTo>
                      <a:pt x="0" y="21600"/>
                    </a:lnTo>
                    <a:lnTo>
                      <a:pt x="3425" y="34"/>
                    </a:lnTo>
                    <a:close/>
                  </a:path>
                </a:pathLst>
              </a:custGeom>
              <a:solidFill>
                <a:srgbClr val="729FCF">
                  <a:alpha val="50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Rectangle"/>
              <p:cNvSpPr/>
              <p:nvPr/>
            </p:nvSpPr>
            <p:spPr>
              <a:xfrm>
                <a:off x="578794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Rectangle"/>
              <p:cNvSpPr/>
              <p:nvPr/>
            </p:nvSpPr>
            <p:spPr>
              <a:xfrm>
                <a:off x="862162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Rectangle"/>
              <p:cNvSpPr/>
              <p:nvPr/>
            </p:nvSpPr>
            <p:spPr>
              <a:xfrm>
                <a:off x="1145530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Rectangle"/>
              <p:cNvSpPr/>
              <p:nvPr/>
            </p:nvSpPr>
            <p:spPr>
              <a:xfrm>
                <a:off x="1428898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Rectangle"/>
              <p:cNvSpPr/>
              <p:nvPr/>
            </p:nvSpPr>
            <p:spPr>
              <a:xfrm>
                <a:off x="958628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Rectangle"/>
              <p:cNvSpPr/>
              <p:nvPr/>
            </p:nvSpPr>
            <p:spPr>
              <a:xfrm>
                <a:off x="1238981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Rectangle"/>
              <p:cNvSpPr/>
              <p:nvPr/>
            </p:nvSpPr>
            <p:spPr>
              <a:xfrm>
                <a:off x="1522349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Rectangle"/>
              <p:cNvSpPr/>
              <p:nvPr/>
            </p:nvSpPr>
            <p:spPr>
              <a:xfrm>
                <a:off x="1805717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Rectangle"/>
              <p:cNvSpPr/>
              <p:nvPr/>
            </p:nvSpPr>
            <p:spPr>
              <a:xfrm>
                <a:off x="1365593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Rectangle"/>
              <p:cNvSpPr/>
              <p:nvPr/>
            </p:nvSpPr>
            <p:spPr>
              <a:xfrm>
                <a:off x="1648961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Rectangle"/>
              <p:cNvSpPr/>
              <p:nvPr/>
            </p:nvSpPr>
            <p:spPr>
              <a:xfrm>
                <a:off x="1932329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Rectangle"/>
              <p:cNvSpPr/>
              <p:nvPr/>
            </p:nvSpPr>
            <p:spPr>
              <a:xfrm>
                <a:off x="2212682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Rectangle"/>
              <p:cNvSpPr/>
              <p:nvPr/>
            </p:nvSpPr>
            <p:spPr>
              <a:xfrm>
                <a:off x="1772557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Rectangle"/>
              <p:cNvSpPr/>
              <p:nvPr/>
            </p:nvSpPr>
            <p:spPr>
              <a:xfrm>
                <a:off x="2055925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Rectangle"/>
              <p:cNvSpPr/>
              <p:nvPr/>
            </p:nvSpPr>
            <p:spPr>
              <a:xfrm>
                <a:off x="2339293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Rectangle"/>
              <p:cNvSpPr/>
              <p:nvPr/>
            </p:nvSpPr>
            <p:spPr>
              <a:xfrm>
                <a:off x="2622662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Rectangle"/>
              <p:cNvSpPr/>
              <p:nvPr/>
            </p:nvSpPr>
            <p:spPr>
              <a:xfrm>
                <a:off x="2182537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Rectangle"/>
              <p:cNvSpPr/>
              <p:nvPr/>
            </p:nvSpPr>
            <p:spPr>
              <a:xfrm>
                <a:off x="2465905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Rectangle"/>
              <p:cNvSpPr/>
              <p:nvPr/>
            </p:nvSpPr>
            <p:spPr>
              <a:xfrm>
                <a:off x="2749273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Rectangle"/>
              <p:cNvSpPr/>
              <p:nvPr/>
            </p:nvSpPr>
            <p:spPr>
              <a:xfrm>
                <a:off x="3029626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Rectangle"/>
              <p:cNvSpPr/>
              <p:nvPr/>
            </p:nvSpPr>
            <p:spPr>
              <a:xfrm>
                <a:off x="2589502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Rectangle"/>
              <p:cNvSpPr/>
              <p:nvPr/>
            </p:nvSpPr>
            <p:spPr>
              <a:xfrm>
                <a:off x="2872870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Rectangle"/>
              <p:cNvSpPr/>
              <p:nvPr/>
            </p:nvSpPr>
            <p:spPr>
              <a:xfrm>
                <a:off x="3156238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Rectangle"/>
              <p:cNvSpPr/>
              <p:nvPr/>
            </p:nvSpPr>
            <p:spPr>
              <a:xfrm>
                <a:off x="3439606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Rectangle"/>
              <p:cNvSpPr/>
              <p:nvPr/>
            </p:nvSpPr>
            <p:spPr>
              <a:xfrm>
                <a:off x="2999481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Rectangle"/>
              <p:cNvSpPr/>
              <p:nvPr/>
            </p:nvSpPr>
            <p:spPr>
              <a:xfrm>
                <a:off x="3282849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Rectangle"/>
              <p:cNvSpPr/>
              <p:nvPr/>
            </p:nvSpPr>
            <p:spPr>
              <a:xfrm>
                <a:off x="3563203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Rectangle"/>
              <p:cNvSpPr/>
              <p:nvPr/>
            </p:nvSpPr>
            <p:spPr>
              <a:xfrm>
                <a:off x="3846571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Rectangle"/>
              <p:cNvSpPr/>
              <p:nvPr/>
            </p:nvSpPr>
            <p:spPr>
              <a:xfrm>
                <a:off x="3406446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Rectangle"/>
              <p:cNvSpPr/>
              <p:nvPr/>
            </p:nvSpPr>
            <p:spPr>
              <a:xfrm>
                <a:off x="3689814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Rectangle"/>
              <p:cNvSpPr/>
              <p:nvPr/>
            </p:nvSpPr>
            <p:spPr>
              <a:xfrm>
                <a:off x="3973182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Rectangle"/>
              <p:cNvSpPr/>
              <p:nvPr/>
            </p:nvSpPr>
            <p:spPr>
              <a:xfrm>
                <a:off x="4256550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Rectangle"/>
              <p:cNvSpPr/>
              <p:nvPr/>
            </p:nvSpPr>
            <p:spPr>
              <a:xfrm>
                <a:off x="3816425" y="370790"/>
                <a:ext cx="253224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Rectangle"/>
              <p:cNvSpPr/>
              <p:nvPr/>
            </p:nvSpPr>
            <p:spPr>
              <a:xfrm>
                <a:off x="4096779" y="277338"/>
                <a:ext cx="250208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Rectangle"/>
              <p:cNvSpPr/>
              <p:nvPr/>
            </p:nvSpPr>
            <p:spPr>
              <a:xfrm>
                <a:off x="4380146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Rectangle"/>
              <p:cNvSpPr/>
              <p:nvPr/>
            </p:nvSpPr>
            <p:spPr>
              <a:xfrm>
                <a:off x="4663514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Rectangle"/>
              <p:cNvSpPr/>
              <p:nvPr/>
            </p:nvSpPr>
            <p:spPr>
              <a:xfrm>
                <a:off x="4223390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Rectangle"/>
              <p:cNvSpPr/>
              <p:nvPr/>
            </p:nvSpPr>
            <p:spPr>
              <a:xfrm>
                <a:off x="4506758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Rectangle"/>
              <p:cNvSpPr/>
              <p:nvPr/>
            </p:nvSpPr>
            <p:spPr>
              <a:xfrm>
                <a:off x="4790126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Rectangle"/>
              <p:cNvSpPr/>
              <p:nvPr/>
            </p:nvSpPr>
            <p:spPr>
              <a:xfrm>
                <a:off x="5073494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Rectangle"/>
              <p:cNvSpPr/>
              <p:nvPr/>
            </p:nvSpPr>
            <p:spPr>
              <a:xfrm>
                <a:off x="4633369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Rectangle"/>
              <p:cNvSpPr/>
              <p:nvPr/>
            </p:nvSpPr>
            <p:spPr>
              <a:xfrm>
                <a:off x="4913723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Rectangle"/>
              <p:cNvSpPr/>
              <p:nvPr/>
            </p:nvSpPr>
            <p:spPr>
              <a:xfrm>
                <a:off x="5197091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Rectangle"/>
              <p:cNvSpPr/>
              <p:nvPr/>
            </p:nvSpPr>
            <p:spPr>
              <a:xfrm>
                <a:off x="5480460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Rectangle"/>
              <p:cNvSpPr/>
              <p:nvPr/>
            </p:nvSpPr>
            <p:spPr>
              <a:xfrm>
                <a:off x="5040334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Rectangle"/>
              <p:cNvSpPr/>
              <p:nvPr/>
            </p:nvSpPr>
            <p:spPr>
              <a:xfrm>
                <a:off x="5323702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Rectangle"/>
              <p:cNvSpPr/>
              <p:nvPr/>
            </p:nvSpPr>
            <p:spPr>
              <a:xfrm>
                <a:off x="5604056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Rectangle"/>
              <p:cNvSpPr/>
              <p:nvPr/>
            </p:nvSpPr>
            <p:spPr>
              <a:xfrm>
                <a:off x="5887424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Rectangle"/>
              <p:cNvSpPr/>
              <p:nvPr/>
            </p:nvSpPr>
            <p:spPr>
              <a:xfrm>
                <a:off x="5450313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Rectangle"/>
              <p:cNvSpPr/>
              <p:nvPr/>
            </p:nvSpPr>
            <p:spPr>
              <a:xfrm>
                <a:off x="5730667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Rectangle"/>
              <p:cNvSpPr/>
              <p:nvPr/>
            </p:nvSpPr>
            <p:spPr>
              <a:xfrm>
                <a:off x="6014035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Rectangle"/>
              <p:cNvSpPr/>
              <p:nvPr/>
            </p:nvSpPr>
            <p:spPr>
              <a:xfrm>
                <a:off x="6297403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Rectangle"/>
              <p:cNvSpPr/>
              <p:nvPr/>
            </p:nvSpPr>
            <p:spPr>
              <a:xfrm>
                <a:off x="5857278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Rectangle"/>
              <p:cNvSpPr/>
              <p:nvPr/>
            </p:nvSpPr>
            <p:spPr>
              <a:xfrm>
                <a:off x="6140646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Rectangle"/>
              <p:cNvSpPr/>
              <p:nvPr/>
            </p:nvSpPr>
            <p:spPr>
              <a:xfrm>
                <a:off x="6421000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Rectangle"/>
              <p:cNvSpPr/>
              <p:nvPr/>
            </p:nvSpPr>
            <p:spPr>
              <a:xfrm>
                <a:off x="6704369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Rectangle"/>
              <p:cNvSpPr/>
              <p:nvPr/>
            </p:nvSpPr>
            <p:spPr>
              <a:xfrm>
                <a:off x="6267258" y="370790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Rectangle"/>
              <p:cNvSpPr/>
              <p:nvPr/>
            </p:nvSpPr>
            <p:spPr>
              <a:xfrm>
                <a:off x="6547611" y="277338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Rectangle"/>
              <p:cNvSpPr/>
              <p:nvPr/>
            </p:nvSpPr>
            <p:spPr>
              <a:xfrm>
                <a:off x="6830979" y="183887"/>
                <a:ext cx="250209" cy="72351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Rectangle"/>
              <p:cNvSpPr/>
              <p:nvPr/>
            </p:nvSpPr>
            <p:spPr>
              <a:xfrm>
                <a:off x="7114347" y="87422"/>
                <a:ext cx="250209" cy="72350"/>
              </a:xfrm>
              <a:prstGeom prst="rect">
                <a:avLst/>
              </a:prstGeom>
              <a:solidFill>
                <a:srgbClr val="0066CC"/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Input Sequence"/>
            <p:cNvSpPr txBox="1"/>
            <p:nvPr/>
          </p:nvSpPr>
          <p:spPr>
            <a:xfrm>
              <a:off x="2034823" y="491371"/>
              <a:ext cx="3514971" cy="592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730" tIns="23730" rIns="23730" bIns="23730" numCol="1" anchor="ctr">
              <a:noAutofit/>
            </a:bodyPr>
            <a:lstStyle>
              <a:lvl1pPr defTabSz="631775">
                <a:lnSpc>
                  <a:spcPct val="93000"/>
                </a:lnSpc>
                <a:tabLst>
                  <a:tab pos="622300" algn="l"/>
                  <a:tab pos="1244600" algn="l"/>
                  <a:tab pos="1892300" algn="l"/>
                  <a:tab pos="2514600" algn="l"/>
                </a:tabLst>
                <a:defRPr sz="2800">
                  <a:solidFill>
                    <a:srgbClr val="8ED639"/>
                  </a:solidFill>
                </a:defRPr>
              </a:lvl1pPr>
            </a:lstStyle>
            <a:p>
              <a:pPr algn="ctr" defTabSz="236916" hangingPunct="0">
                <a:tabLst>
                  <a:tab pos="233363" algn="l"/>
                  <a:tab pos="466725" algn="l"/>
                  <a:tab pos="709613" algn="l"/>
                  <a:tab pos="942975" algn="l"/>
                </a:tabLst>
              </a:pPr>
              <a:r>
                <a:rPr sz="1050" kern="0">
                  <a:latin typeface="Geneva"/>
                  <a:sym typeface="Geneva"/>
                </a:rPr>
                <a:t>Input Sequence</a:t>
              </a:r>
            </a:p>
          </p:txBody>
        </p:sp>
      </p:grpSp>
      <p:grpSp>
        <p:nvGrpSpPr>
          <p:cNvPr id="628" name="Group"/>
          <p:cNvGrpSpPr/>
          <p:nvPr/>
        </p:nvGrpSpPr>
        <p:grpSpPr>
          <a:xfrm>
            <a:off x="1531657" y="1770637"/>
            <a:ext cx="284034" cy="2563057"/>
            <a:chOff x="0" y="0"/>
            <a:chExt cx="757422" cy="6834817"/>
          </a:xfrm>
        </p:grpSpPr>
        <p:sp>
          <p:nvSpPr>
            <p:cNvPr id="626" name="Deep Encoding Scheme"/>
            <p:cNvSpPr txBox="1"/>
            <p:nvPr/>
          </p:nvSpPr>
          <p:spPr>
            <a:xfrm rot="16200000">
              <a:off x="-2671641" y="2671640"/>
              <a:ext cx="5935658" cy="592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730" tIns="23730" rIns="23730" bIns="23730" numCol="1" anchor="ctr">
              <a:noAutofit/>
            </a:bodyPr>
            <a:lstStyle>
              <a:lvl1pPr defTabSz="631775">
                <a:lnSpc>
                  <a:spcPct val="93000"/>
                </a:lnSpc>
                <a:tabLst>
                  <a:tab pos="622300" algn="l"/>
                  <a:tab pos="1244600" algn="l"/>
                  <a:tab pos="1892300" algn="l"/>
                  <a:tab pos="2514600" algn="l"/>
                  <a:tab pos="3136900" algn="l"/>
                  <a:tab pos="3784600" algn="l"/>
                </a:tabLst>
                <a:defRPr sz="2800">
                  <a:solidFill>
                    <a:srgbClr val="8ED639"/>
                  </a:solidFill>
                </a:defRPr>
              </a:lvl1pPr>
            </a:lstStyle>
            <a:p>
              <a:pPr algn="ctr" defTabSz="236916" hangingPunct="0">
                <a:tabLst>
                  <a:tab pos="233363" algn="l"/>
                  <a:tab pos="466725" algn="l"/>
                  <a:tab pos="709613" algn="l"/>
                  <a:tab pos="942975" algn="l"/>
                  <a:tab pos="1176338" algn="l"/>
                  <a:tab pos="1419225" algn="l"/>
                </a:tabLst>
              </a:pPr>
              <a:r>
                <a:rPr sz="1050" kern="0">
                  <a:latin typeface="Geneva"/>
                  <a:sym typeface="Geneva"/>
                </a:rPr>
                <a:t>Deep Encoding Scheme</a:t>
              </a:r>
            </a:p>
          </p:txBody>
        </p:sp>
        <p:sp>
          <p:nvSpPr>
            <p:cNvPr id="627" name="Line"/>
            <p:cNvSpPr/>
            <p:nvPr/>
          </p:nvSpPr>
          <p:spPr>
            <a:xfrm flipV="1">
              <a:off x="685748" y="28638"/>
              <a:ext cx="71675" cy="6806181"/>
            </a:xfrm>
            <a:prstGeom prst="line">
              <a:avLst/>
            </a:prstGeom>
            <a:noFill/>
            <a:ln w="88900" cap="flat">
              <a:solidFill>
                <a:srgbClr val="6AB63D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24110" tIns="24110" rIns="24110" bIns="24110" numCol="1" anchor="ctr">
              <a:noAutofit/>
            </a:bodyPr>
            <a:lstStyle/>
            <a:p>
              <a:pPr algn="ctr" defTabSz="236916" hangingPunct="0">
                <a:lnSpc>
                  <a:spcPct val="93000"/>
                </a:lnSpc>
                <a:defRPr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900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33" name="Group"/>
          <p:cNvGrpSpPr/>
          <p:nvPr/>
        </p:nvGrpSpPr>
        <p:grpSpPr>
          <a:xfrm>
            <a:off x="1891684" y="2101296"/>
            <a:ext cx="2990344" cy="673238"/>
            <a:chOff x="0" y="0"/>
            <a:chExt cx="7974248" cy="1795298"/>
          </a:xfrm>
        </p:grpSpPr>
        <p:sp>
          <p:nvSpPr>
            <p:cNvPr id="629" name="PerceptionMatrix…"/>
            <p:cNvSpPr txBox="1"/>
            <p:nvPr/>
          </p:nvSpPr>
          <p:spPr>
            <a:xfrm>
              <a:off x="693803" y="467256"/>
              <a:ext cx="6666713" cy="13280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730" tIns="23730" rIns="23730" bIns="23730" numCol="1" anchor="ctr">
              <a:noAutofit/>
            </a:bodyPr>
            <a:lstStyle/>
            <a:p>
              <a:pPr algn="ctr" defTabSz="236916" hangingPunct="0">
                <a:lnSpc>
                  <a:spcPct val="93000"/>
                </a:lnSpc>
                <a:tabLst>
                  <a:tab pos="233363" algn="l"/>
                  <a:tab pos="466725" algn="l"/>
                  <a:tab pos="709613" algn="l"/>
                  <a:tab pos="942975" algn="l"/>
                  <a:tab pos="1176338" algn="l"/>
                  <a:tab pos="1419225" algn="l"/>
                  <a:tab pos="1652588" algn="l"/>
                </a:tabLst>
                <a:defRPr sz="2800">
                  <a:solidFill>
                    <a:srgbClr val="EE220C"/>
                  </a:solidFill>
                </a:defRPr>
              </a:pPr>
              <a:r>
                <a:rPr sz="1050" kern="0">
                  <a:solidFill>
                    <a:srgbClr val="EE220C"/>
                  </a:solidFill>
                  <a:latin typeface="Geneva"/>
                  <a:sym typeface="Geneva"/>
                </a:rPr>
                <a:t>PerceptionMatrix</a:t>
              </a:r>
            </a:p>
            <a:p>
              <a:pPr algn="ctr" defTabSz="236916" hangingPunct="0">
                <a:lnSpc>
                  <a:spcPct val="93000"/>
                </a:lnSpc>
                <a:tabLst>
                  <a:tab pos="233363" algn="l"/>
                  <a:tab pos="466725" algn="l"/>
                  <a:tab pos="709613" algn="l"/>
                  <a:tab pos="942975" algn="l"/>
                  <a:tab pos="1176338" algn="l"/>
                  <a:tab pos="1419225" algn="l"/>
                  <a:tab pos="1652588" algn="l"/>
                </a:tabLst>
                <a:defRPr sz="2800">
                  <a:solidFill>
                    <a:srgbClr val="EE220C"/>
                  </a:solidFill>
                </a:defRPr>
              </a:pPr>
              <a:r>
                <a:rPr sz="1050" kern="0">
                  <a:solidFill>
                    <a:srgbClr val="EE220C"/>
                  </a:solidFill>
                  <a:latin typeface="Geneva"/>
                  <a:sym typeface="Geneva"/>
                </a:rPr>
                <a:t>US Patent #15/128, 150</a:t>
              </a:r>
            </a:p>
          </p:txBody>
        </p:sp>
        <p:grpSp>
          <p:nvGrpSpPr>
            <p:cNvPr id="632" name="Group"/>
            <p:cNvGrpSpPr/>
            <p:nvPr/>
          </p:nvGrpSpPr>
          <p:grpSpPr>
            <a:xfrm>
              <a:off x="0" y="0"/>
              <a:ext cx="7974249" cy="554678"/>
              <a:chOff x="0" y="0"/>
              <a:chExt cx="7974248" cy="554677"/>
            </a:xfrm>
          </p:grpSpPr>
          <p:sp>
            <p:nvSpPr>
              <p:cNvPr id="630" name="Rectangle"/>
              <p:cNvSpPr/>
              <p:nvPr/>
            </p:nvSpPr>
            <p:spPr>
              <a:xfrm>
                <a:off x="922453" y="195946"/>
                <a:ext cx="6020066" cy="186903"/>
              </a:xfrm>
              <a:prstGeom prst="rect">
                <a:avLst/>
              </a:prstGeom>
              <a:solidFill>
                <a:srgbClr val="0066CC">
                  <a:alpha val="75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Shape"/>
              <p:cNvSpPr/>
              <p:nvPr/>
            </p:nvSpPr>
            <p:spPr>
              <a:xfrm>
                <a:off x="0" y="0"/>
                <a:ext cx="7974249" cy="5546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25" y="34"/>
                    </a:moveTo>
                    <a:lnTo>
                      <a:pt x="21600" y="0"/>
                    </a:lnTo>
                    <a:lnTo>
                      <a:pt x="18197" y="21600"/>
                    </a:lnTo>
                    <a:lnTo>
                      <a:pt x="0" y="21600"/>
                    </a:lnTo>
                    <a:lnTo>
                      <a:pt x="3425" y="34"/>
                    </a:lnTo>
                    <a:close/>
                  </a:path>
                </a:pathLst>
              </a:custGeom>
              <a:solidFill>
                <a:srgbClr val="729FCF">
                  <a:alpha val="50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6" name="Group"/>
          <p:cNvGrpSpPr/>
          <p:nvPr/>
        </p:nvGrpSpPr>
        <p:grpSpPr>
          <a:xfrm>
            <a:off x="7495428" y="2407082"/>
            <a:ext cx="315725" cy="2274489"/>
            <a:chOff x="0" y="0"/>
            <a:chExt cx="841930" cy="6065303"/>
          </a:xfrm>
        </p:grpSpPr>
        <p:sp>
          <p:nvSpPr>
            <p:cNvPr id="634" name="Decoding Scheme"/>
            <p:cNvSpPr txBox="1"/>
            <p:nvPr/>
          </p:nvSpPr>
          <p:spPr>
            <a:xfrm rot="5460000">
              <a:off x="-1628833" y="3245806"/>
              <a:ext cx="4274639" cy="592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730" tIns="23730" rIns="23730" bIns="23730" numCol="1" anchor="ctr">
              <a:noAutofit/>
            </a:bodyPr>
            <a:lstStyle>
              <a:lvl1pPr defTabSz="631775">
                <a:lnSpc>
                  <a:spcPct val="93000"/>
                </a:lnSpc>
                <a:tabLst>
                  <a:tab pos="622300" algn="l"/>
                  <a:tab pos="1244600" algn="l"/>
                  <a:tab pos="1892300" algn="l"/>
                  <a:tab pos="2514600" algn="l"/>
                  <a:tab pos="3136900" algn="l"/>
                </a:tabLst>
                <a:defRPr sz="2800">
                  <a:solidFill>
                    <a:srgbClr val="FFFF02"/>
                  </a:solidFill>
                </a:defRPr>
              </a:lvl1pPr>
            </a:lstStyle>
            <a:p>
              <a:pPr algn="ctr" defTabSz="236916" hangingPunct="0">
                <a:tabLst>
                  <a:tab pos="233363" algn="l"/>
                  <a:tab pos="466725" algn="l"/>
                  <a:tab pos="709613" algn="l"/>
                  <a:tab pos="942975" algn="l"/>
                  <a:tab pos="1176338" algn="l"/>
                </a:tabLst>
              </a:pPr>
              <a:r>
                <a:rPr sz="1050" kern="0">
                  <a:latin typeface="Geneva"/>
                  <a:sym typeface="Geneva"/>
                </a:rPr>
                <a:t>Decoding Scheme</a:t>
              </a:r>
            </a:p>
          </p:txBody>
        </p:sp>
        <p:sp>
          <p:nvSpPr>
            <p:cNvPr id="635" name="Line"/>
            <p:cNvSpPr/>
            <p:nvPr/>
          </p:nvSpPr>
          <p:spPr>
            <a:xfrm flipH="1">
              <a:off x="-1" y="0"/>
              <a:ext cx="2" cy="6065304"/>
            </a:xfrm>
            <a:prstGeom prst="line">
              <a:avLst/>
            </a:prstGeom>
            <a:noFill/>
            <a:ln w="88900" cap="flat">
              <a:solidFill>
                <a:srgbClr val="FFFF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24110" tIns="24110" rIns="24110" bIns="24110" numCol="1" anchor="ctr">
              <a:noAutofit/>
            </a:bodyPr>
            <a:lstStyle/>
            <a:p>
              <a:pPr algn="ctr" defTabSz="236916" hangingPunct="0">
                <a:lnSpc>
                  <a:spcPct val="93000"/>
                </a:lnSpc>
                <a:defRPr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900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51" name="Group"/>
          <p:cNvGrpSpPr/>
          <p:nvPr/>
        </p:nvGrpSpPr>
        <p:grpSpPr>
          <a:xfrm>
            <a:off x="1909771" y="3367409"/>
            <a:ext cx="2990344" cy="806723"/>
            <a:chOff x="0" y="178593"/>
            <a:chExt cx="7974248" cy="2151261"/>
          </a:xfrm>
        </p:grpSpPr>
        <p:sp>
          <p:nvSpPr>
            <p:cNvPr id="637" name="Rectangle"/>
            <p:cNvSpPr/>
            <p:nvPr/>
          </p:nvSpPr>
          <p:spPr>
            <a:xfrm>
              <a:off x="753638" y="519238"/>
              <a:ext cx="1654991" cy="186904"/>
            </a:xfrm>
            <a:prstGeom prst="rect">
              <a:avLst/>
            </a:prstGeom>
            <a:solidFill>
              <a:srgbClr val="0066CC">
                <a:alpha val="75000"/>
              </a:srgbClr>
            </a:solidFill>
            <a:ln w="12700" cap="flat">
              <a:solidFill>
                <a:srgbClr val="3465A4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ctr">
              <a:noAutofit/>
            </a:bodyPr>
            <a:lstStyle/>
            <a:p>
              <a:pPr algn="ctr" defTabSz="236916" hangingPunct="0">
                <a:lnSpc>
                  <a:spcPct val="93000"/>
                </a:lnSpc>
                <a:defRPr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9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8" name="Rectangle"/>
            <p:cNvSpPr/>
            <p:nvPr/>
          </p:nvSpPr>
          <p:spPr>
            <a:xfrm>
              <a:off x="2740230" y="519238"/>
              <a:ext cx="1654991" cy="186904"/>
            </a:xfrm>
            <a:prstGeom prst="rect">
              <a:avLst/>
            </a:prstGeom>
            <a:solidFill>
              <a:srgbClr val="0066CC">
                <a:alpha val="75000"/>
              </a:srgbClr>
            </a:solidFill>
            <a:ln w="12700" cap="flat">
              <a:solidFill>
                <a:srgbClr val="3465A4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ctr">
              <a:noAutofit/>
            </a:bodyPr>
            <a:lstStyle/>
            <a:p>
              <a:pPr algn="ctr" defTabSz="236916" hangingPunct="0">
                <a:lnSpc>
                  <a:spcPct val="93000"/>
                </a:lnSpc>
                <a:defRPr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9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9" name="Rectangle"/>
            <p:cNvSpPr/>
            <p:nvPr/>
          </p:nvSpPr>
          <p:spPr>
            <a:xfrm>
              <a:off x="4726820" y="519238"/>
              <a:ext cx="1654992" cy="186904"/>
            </a:xfrm>
            <a:prstGeom prst="rect">
              <a:avLst/>
            </a:prstGeom>
            <a:solidFill>
              <a:srgbClr val="0066CC">
                <a:alpha val="75000"/>
              </a:srgbClr>
            </a:solidFill>
            <a:ln w="12700" cap="flat">
              <a:solidFill>
                <a:srgbClr val="3465A4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ctr">
              <a:noAutofit/>
            </a:bodyPr>
            <a:lstStyle/>
            <a:p>
              <a:pPr algn="ctr" defTabSz="236916" hangingPunct="0">
                <a:lnSpc>
                  <a:spcPct val="93000"/>
                </a:lnSpc>
                <a:defRPr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9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44" name="Group"/>
            <p:cNvGrpSpPr/>
            <p:nvPr/>
          </p:nvGrpSpPr>
          <p:grpSpPr>
            <a:xfrm>
              <a:off x="0" y="178593"/>
              <a:ext cx="7974249" cy="554679"/>
              <a:chOff x="0" y="0"/>
              <a:chExt cx="7974248" cy="554677"/>
            </a:xfrm>
          </p:grpSpPr>
          <p:sp>
            <p:nvSpPr>
              <p:cNvPr id="640" name="Rectangle"/>
              <p:cNvSpPr/>
              <p:nvPr/>
            </p:nvSpPr>
            <p:spPr>
              <a:xfrm>
                <a:off x="1374636" y="99480"/>
                <a:ext cx="1654992" cy="186903"/>
              </a:xfrm>
              <a:prstGeom prst="rect">
                <a:avLst/>
              </a:prstGeom>
              <a:solidFill>
                <a:srgbClr val="83CAFF">
                  <a:alpha val="75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Rectangle"/>
              <p:cNvSpPr/>
              <p:nvPr/>
            </p:nvSpPr>
            <p:spPr>
              <a:xfrm>
                <a:off x="3361228" y="99480"/>
                <a:ext cx="1654991" cy="186903"/>
              </a:xfrm>
              <a:prstGeom prst="rect">
                <a:avLst/>
              </a:prstGeom>
              <a:solidFill>
                <a:srgbClr val="83CAFF">
                  <a:alpha val="75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Rectangle"/>
              <p:cNvSpPr/>
              <p:nvPr/>
            </p:nvSpPr>
            <p:spPr>
              <a:xfrm>
                <a:off x="5377964" y="99480"/>
                <a:ext cx="1654992" cy="186903"/>
              </a:xfrm>
              <a:prstGeom prst="rect">
                <a:avLst/>
              </a:prstGeom>
              <a:solidFill>
                <a:srgbClr val="83CAFF">
                  <a:alpha val="75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Shape"/>
              <p:cNvSpPr/>
              <p:nvPr/>
            </p:nvSpPr>
            <p:spPr>
              <a:xfrm>
                <a:off x="0" y="0"/>
                <a:ext cx="7974249" cy="5546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25" y="34"/>
                    </a:moveTo>
                    <a:lnTo>
                      <a:pt x="21600" y="0"/>
                    </a:lnTo>
                    <a:lnTo>
                      <a:pt x="18197" y="21600"/>
                    </a:lnTo>
                    <a:lnTo>
                      <a:pt x="0" y="21600"/>
                    </a:lnTo>
                    <a:lnTo>
                      <a:pt x="3425" y="34"/>
                    </a:lnTo>
                    <a:close/>
                  </a:path>
                </a:pathLst>
              </a:custGeom>
              <a:solidFill>
                <a:srgbClr val="729FCF">
                  <a:alpha val="50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9" name="Group"/>
            <p:cNvGrpSpPr/>
            <p:nvPr/>
          </p:nvGrpSpPr>
          <p:grpSpPr>
            <a:xfrm>
              <a:off x="666951" y="630776"/>
              <a:ext cx="4122441" cy="1699079"/>
              <a:chOff x="0" y="0"/>
              <a:chExt cx="4122440" cy="1699078"/>
            </a:xfrm>
          </p:grpSpPr>
          <p:pic>
            <p:nvPicPr>
              <p:cNvPr id="645" name="Image" descr="Image"/>
              <p:cNvPicPr>
                <a:picLocks noChangeAspect="1"/>
              </p:cNvPicPr>
              <p:nvPr/>
            </p:nvPicPr>
            <p:blipFill>
              <a:blip r:embed="rId6">
                <a:alphaModFix amt="48270"/>
                <a:extLst/>
              </a:blip>
              <a:stretch>
                <a:fillRect/>
              </a:stretch>
            </p:blipFill>
            <p:spPr>
              <a:xfrm>
                <a:off x="0" y="0"/>
                <a:ext cx="1855496" cy="16508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6" name="Image" descr="Image"/>
              <p:cNvPicPr>
                <a:picLocks noChangeAspect="1"/>
              </p:cNvPicPr>
              <p:nvPr/>
            </p:nvPicPr>
            <p:blipFill>
              <a:blip r:embed="rId6">
                <a:alphaModFix amt="48270"/>
                <a:extLst/>
              </a:blip>
              <a:stretch>
                <a:fillRect/>
              </a:stretch>
            </p:blipFill>
            <p:spPr>
              <a:xfrm>
                <a:off x="651143" y="48232"/>
                <a:ext cx="1855497" cy="165084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7" name="Image" descr="Image"/>
              <p:cNvPicPr>
                <a:picLocks noChangeAspect="1"/>
              </p:cNvPicPr>
              <p:nvPr/>
            </p:nvPicPr>
            <p:blipFill>
              <a:blip r:embed="rId6">
                <a:alphaModFix amt="48270"/>
                <a:extLst/>
              </a:blip>
              <a:stretch>
                <a:fillRect/>
              </a:stretch>
            </p:blipFill>
            <p:spPr>
              <a:xfrm>
                <a:off x="1422869" y="48232"/>
                <a:ext cx="1855496" cy="165084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8" name="Image" descr="Image"/>
              <p:cNvPicPr>
                <a:picLocks noChangeAspect="1"/>
              </p:cNvPicPr>
              <p:nvPr/>
            </p:nvPicPr>
            <p:blipFill>
              <a:blip r:embed="rId6">
                <a:alphaModFix amt="48270"/>
                <a:extLst/>
              </a:blip>
              <a:stretch>
                <a:fillRect/>
              </a:stretch>
            </p:blipFill>
            <p:spPr>
              <a:xfrm>
                <a:off x="2266944" y="48232"/>
                <a:ext cx="1855497" cy="165084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50" name="Convolutional Layer"/>
            <p:cNvSpPr txBox="1"/>
            <p:nvPr/>
          </p:nvSpPr>
          <p:spPr>
            <a:xfrm>
              <a:off x="1639917" y="767850"/>
              <a:ext cx="4274639" cy="592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730" tIns="23730" rIns="23730" bIns="23730" numCol="1" anchor="ctr">
              <a:noAutofit/>
            </a:bodyPr>
            <a:lstStyle>
              <a:lvl1pPr defTabSz="631775">
                <a:lnSpc>
                  <a:spcPct val="93000"/>
                </a:lnSpc>
                <a:tabLst>
                  <a:tab pos="622300" algn="l"/>
                  <a:tab pos="1244600" algn="l"/>
                  <a:tab pos="1892300" algn="l"/>
                  <a:tab pos="2514600" algn="l"/>
                  <a:tab pos="3136900" algn="l"/>
                </a:tabLst>
                <a:defRPr sz="2800">
                  <a:solidFill>
                    <a:srgbClr val="8ED639"/>
                  </a:solidFill>
                </a:defRPr>
              </a:lvl1pPr>
            </a:lstStyle>
            <a:p>
              <a:pPr algn="ctr" defTabSz="236916" hangingPunct="0">
                <a:tabLst>
                  <a:tab pos="233363" algn="l"/>
                  <a:tab pos="466725" algn="l"/>
                  <a:tab pos="709613" algn="l"/>
                  <a:tab pos="942975" algn="l"/>
                  <a:tab pos="1176338" algn="l"/>
                </a:tabLst>
              </a:pPr>
              <a:r>
                <a:rPr sz="1050" kern="0">
                  <a:latin typeface="Geneva"/>
                  <a:sym typeface="Geneva"/>
                </a:rPr>
                <a:t>Convolutional Layer</a:t>
              </a:r>
            </a:p>
          </p:txBody>
        </p:sp>
      </p:grpSp>
      <p:grpSp>
        <p:nvGrpSpPr>
          <p:cNvPr id="654" name="Group"/>
          <p:cNvGrpSpPr/>
          <p:nvPr/>
        </p:nvGrpSpPr>
        <p:grpSpPr>
          <a:xfrm>
            <a:off x="4509754" y="2216682"/>
            <a:ext cx="2030320" cy="248681"/>
            <a:chOff x="0" y="0"/>
            <a:chExt cx="5414185" cy="663147"/>
          </a:xfrm>
        </p:grpSpPr>
        <p:sp>
          <p:nvSpPr>
            <p:cNvPr id="652" name="Expectation"/>
            <p:cNvSpPr txBox="1"/>
            <p:nvPr/>
          </p:nvSpPr>
          <p:spPr>
            <a:xfrm>
              <a:off x="606890" y="0"/>
              <a:ext cx="2481297" cy="6631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730" tIns="23730" rIns="23730" bIns="23730" numCol="1" anchor="ctr">
              <a:noAutofit/>
            </a:bodyPr>
            <a:lstStyle>
              <a:lvl1pPr defTabSz="631775">
                <a:lnSpc>
                  <a:spcPct val="93000"/>
                </a:lnSpc>
                <a:tabLst>
                  <a:tab pos="622300" algn="l"/>
                  <a:tab pos="1244600" algn="l"/>
                  <a:tab pos="1892300" algn="l"/>
                </a:tabLst>
                <a:defRPr sz="2800">
                  <a:solidFill>
                    <a:srgbClr val="FFFF02"/>
                  </a:solidFill>
                </a:defRPr>
              </a:lvl1pPr>
            </a:lstStyle>
            <a:p>
              <a:pPr algn="ctr" defTabSz="236916" hangingPunct="0">
                <a:tabLst>
                  <a:tab pos="233363" algn="l"/>
                  <a:tab pos="466725" algn="l"/>
                  <a:tab pos="709613" algn="l"/>
                </a:tabLst>
              </a:pPr>
              <a:r>
                <a:rPr sz="1050" kern="0">
                  <a:latin typeface="Geneva"/>
                  <a:sym typeface="Geneva"/>
                </a:rPr>
                <a:t>Expectation</a:t>
              </a:r>
            </a:p>
          </p:txBody>
        </p:sp>
        <p:sp>
          <p:nvSpPr>
            <p:cNvPr id="689" name="Connection Line"/>
            <p:cNvSpPr/>
            <p:nvPr/>
          </p:nvSpPr>
          <p:spPr>
            <a:xfrm>
              <a:off x="0" y="65622"/>
              <a:ext cx="54141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FFFF02"/>
              </a:solidFill>
              <a:prstDash val="solid"/>
              <a:round/>
              <a:headEnd type="triangle" w="med" len="med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algn="ctr" defTabSz="309563" hangingPunct="0"/>
              <a:endParaRPr sz="1125" kern="0">
                <a:solidFill>
                  <a:srgbClr val="FFFFFF"/>
                </a:solidFill>
                <a:latin typeface="Geneva"/>
                <a:sym typeface="Geneva"/>
              </a:endParaRPr>
            </a:p>
          </p:txBody>
        </p:sp>
      </p:grpSp>
      <p:grpSp>
        <p:nvGrpSpPr>
          <p:cNvPr id="660" name="Group"/>
          <p:cNvGrpSpPr/>
          <p:nvPr/>
        </p:nvGrpSpPr>
        <p:grpSpPr>
          <a:xfrm>
            <a:off x="4514346" y="2336717"/>
            <a:ext cx="2990344" cy="2604290"/>
            <a:chOff x="0" y="0"/>
            <a:chExt cx="7974248" cy="6944771"/>
          </a:xfrm>
        </p:grpSpPr>
        <p:sp>
          <p:nvSpPr>
            <p:cNvPr id="655" name="Output Sequence"/>
            <p:cNvSpPr txBox="1"/>
            <p:nvPr/>
          </p:nvSpPr>
          <p:spPr>
            <a:xfrm>
              <a:off x="1856965" y="5883433"/>
              <a:ext cx="4069649" cy="5556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730" tIns="23730" rIns="23730" bIns="23730" numCol="1" anchor="ctr">
              <a:noAutofit/>
            </a:bodyPr>
            <a:lstStyle>
              <a:lvl1pPr defTabSz="631775">
                <a:lnSpc>
                  <a:spcPct val="93000"/>
                </a:lnSpc>
                <a:tabLst>
                  <a:tab pos="622300" algn="l"/>
                  <a:tab pos="1244600" algn="l"/>
                  <a:tab pos="1892300" algn="l"/>
                  <a:tab pos="2514600" algn="l"/>
                </a:tabLst>
                <a:defRPr sz="2800">
                  <a:solidFill>
                    <a:srgbClr val="FFFF02"/>
                  </a:solidFill>
                </a:defRPr>
              </a:lvl1pPr>
            </a:lstStyle>
            <a:p>
              <a:pPr algn="ctr" defTabSz="236916" hangingPunct="0">
                <a:tabLst>
                  <a:tab pos="233363" algn="l"/>
                  <a:tab pos="466725" algn="l"/>
                  <a:tab pos="709613" algn="l"/>
                  <a:tab pos="942975" algn="l"/>
                </a:tabLst>
              </a:pPr>
              <a:r>
                <a:rPr sz="1050" kern="0">
                  <a:latin typeface="Geneva"/>
                  <a:sym typeface="Geneva"/>
                </a:rPr>
                <a:t>Output Sequence</a:t>
              </a:r>
            </a:p>
          </p:txBody>
        </p:sp>
        <p:grpSp>
          <p:nvGrpSpPr>
            <p:cNvPr id="658" name="Group"/>
            <p:cNvGrpSpPr/>
            <p:nvPr/>
          </p:nvGrpSpPr>
          <p:grpSpPr>
            <a:xfrm>
              <a:off x="0" y="6390093"/>
              <a:ext cx="7974249" cy="554679"/>
              <a:chOff x="0" y="0"/>
              <a:chExt cx="7974248" cy="554677"/>
            </a:xfrm>
          </p:grpSpPr>
          <p:sp>
            <p:nvSpPr>
              <p:cNvPr id="656" name="Rectangle"/>
              <p:cNvSpPr/>
              <p:nvPr/>
            </p:nvSpPr>
            <p:spPr>
              <a:xfrm>
                <a:off x="970686" y="171829"/>
                <a:ext cx="6020066" cy="186903"/>
              </a:xfrm>
              <a:prstGeom prst="rect">
                <a:avLst/>
              </a:prstGeom>
              <a:solidFill>
                <a:srgbClr val="0066CC">
                  <a:alpha val="75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Shape"/>
              <p:cNvSpPr/>
              <p:nvPr/>
            </p:nvSpPr>
            <p:spPr>
              <a:xfrm>
                <a:off x="0" y="0"/>
                <a:ext cx="7974249" cy="5546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25" y="34"/>
                    </a:moveTo>
                    <a:lnTo>
                      <a:pt x="21600" y="0"/>
                    </a:lnTo>
                    <a:lnTo>
                      <a:pt x="18197" y="21600"/>
                    </a:lnTo>
                    <a:lnTo>
                      <a:pt x="0" y="21600"/>
                    </a:lnTo>
                    <a:lnTo>
                      <a:pt x="3425" y="34"/>
                    </a:lnTo>
                    <a:close/>
                  </a:path>
                </a:pathLst>
              </a:custGeom>
              <a:solidFill>
                <a:srgbClr val="729FCF">
                  <a:alpha val="50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0" name="Connection Line"/>
            <p:cNvSpPr/>
            <p:nvPr/>
          </p:nvSpPr>
          <p:spPr>
            <a:xfrm>
              <a:off x="1695442" y="0"/>
              <a:ext cx="4532036" cy="6384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64" h="21600" extrusionOk="0">
                  <a:moveTo>
                    <a:pt x="1061" y="21600"/>
                  </a:moveTo>
                  <a:cubicBezTo>
                    <a:pt x="-2636" y="19002"/>
                    <a:pt x="3332" y="11802"/>
                    <a:pt x="18964" y="0"/>
                  </a:cubicBezTo>
                </a:path>
              </a:pathLst>
            </a:custGeom>
            <a:noFill/>
            <a:ln w="38100" cap="flat">
              <a:solidFill>
                <a:srgbClr val="FFFF02"/>
              </a:solidFill>
              <a:prstDash val="solid"/>
              <a:round/>
              <a:headEnd type="triangle" w="med" len="med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algn="ctr" defTabSz="309563" hangingPunct="0"/>
              <a:endParaRPr sz="1125" kern="0">
                <a:solidFill>
                  <a:srgbClr val="FFFFFF"/>
                </a:solidFill>
                <a:latin typeface="Geneva"/>
                <a:sym typeface="Geneva"/>
              </a:endParaRPr>
            </a:p>
          </p:txBody>
        </p:sp>
      </p:grpSp>
      <p:grpSp>
        <p:nvGrpSpPr>
          <p:cNvPr id="673" name="Group"/>
          <p:cNvGrpSpPr/>
          <p:nvPr/>
        </p:nvGrpSpPr>
        <p:grpSpPr>
          <a:xfrm>
            <a:off x="1909771" y="2779571"/>
            <a:ext cx="2990344" cy="761505"/>
            <a:chOff x="0" y="0"/>
            <a:chExt cx="7974248" cy="2030679"/>
          </a:xfrm>
        </p:grpSpPr>
        <p:pic>
          <p:nvPicPr>
            <p:cNvPr id="661" name="Image" descr="Image"/>
            <p:cNvPicPr>
              <a:picLocks noChangeAspect="1"/>
            </p:cNvPicPr>
            <p:nvPr/>
          </p:nvPicPr>
          <p:blipFill>
            <a:blip r:embed="rId6">
              <a:alphaModFix amt="48270"/>
              <a:extLst/>
            </a:blip>
            <a:stretch>
              <a:fillRect/>
            </a:stretch>
          </p:blipFill>
          <p:spPr>
            <a:xfrm>
              <a:off x="932232" y="379833"/>
              <a:ext cx="1855496" cy="16508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2" name="Recurrent Convolutional Layer"/>
            <p:cNvSpPr txBox="1"/>
            <p:nvPr/>
          </p:nvSpPr>
          <p:spPr>
            <a:xfrm>
              <a:off x="639085" y="452183"/>
              <a:ext cx="6622977" cy="903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730" tIns="23730" rIns="23730" bIns="23730" numCol="1" anchor="ctr">
              <a:noAutofit/>
            </a:bodyPr>
            <a:lstStyle>
              <a:lvl1pPr defTabSz="631775">
                <a:lnSpc>
                  <a:spcPct val="93000"/>
                </a:lnSpc>
                <a:tabLst>
                  <a:tab pos="622300" algn="l"/>
                  <a:tab pos="1244600" algn="l"/>
                  <a:tab pos="1892300" algn="l"/>
                  <a:tab pos="2514600" algn="l"/>
                  <a:tab pos="3136900" algn="l"/>
                  <a:tab pos="3784600" algn="l"/>
                  <a:tab pos="4406900" algn="l"/>
                </a:tabLst>
                <a:defRPr sz="2800">
                  <a:solidFill>
                    <a:srgbClr val="8ED639"/>
                  </a:solidFill>
                </a:defRPr>
              </a:lvl1pPr>
            </a:lstStyle>
            <a:p>
              <a:pPr algn="ctr" defTabSz="236916" hangingPunct="0">
                <a:tabLst>
                  <a:tab pos="233363" algn="l"/>
                  <a:tab pos="466725" algn="l"/>
                  <a:tab pos="709613" algn="l"/>
                  <a:tab pos="942975" algn="l"/>
                  <a:tab pos="1176338" algn="l"/>
                  <a:tab pos="1419225" algn="l"/>
                  <a:tab pos="1652588" algn="l"/>
                </a:tabLst>
              </a:pPr>
              <a:r>
                <a:rPr sz="1050" kern="0">
                  <a:latin typeface="Geneva"/>
                  <a:sym typeface="Geneva"/>
                </a:rPr>
                <a:t>Recurrent Convolutional Layer</a:t>
              </a:r>
            </a:p>
          </p:txBody>
        </p:sp>
        <p:grpSp>
          <p:nvGrpSpPr>
            <p:cNvPr id="672" name="Group"/>
            <p:cNvGrpSpPr/>
            <p:nvPr/>
          </p:nvGrpSpPr>
          <p:grpSpPr>
            <a:xfrm>
              <a:off x="0" y="0"/>
              <a:ext cx="7974249" cy="554678"/>
              <a:chOff x="0" y="0"/>
              <a:chExt cx="7974248" cy="554677"/>
            </a:xfrm>
          </p:grpSpPr>
          <p:sp>
            <p:nvSpPr>
              <p:cNvPr id="663" name="Rectangle"/>
              <p:cNvSpPr/>
              <p:nvPr/>
            </p:nvSpPr>
            <p:spPr>
              <a:xfrm>
                <a:off x="1374636" y="75363"/>
                <a:ext cx="1654992" cy="186904"/>
              </a:xfrm>
              <a:prstGeom prst="rect">
                <a:avLst/>
              </a:prstGeom>
              <a:solidFill>
                <a:srgbClr val="83CAFF">
                  <a:alpha val="75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Rectangle"/>
              <p:cNvSpPr/>
              <p:nvPr/>
            </p:nvSpPr>
            <p:spPr>
              <a:xfrm>
                <a:off x="753638" y="316528"/>
                <a:ext cx="1654991" cy="186903"/>
              </a:xfrm>
              <a:prstGeom prst="rect">
                <a:avLst/>
              </a:prstGeom>
              <a:solidFill>
                <a:srgbClr val="0066CC">
                  <a:alpha val="75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Rectangle"/>
              <p:cNvSpPr/>
              <p:nvPr/>
            </p:nvSpPr>
            <p:spPr>
              <a:xfrm>
                <a:off x="3361228" y="75363"/>
                <a:ext cx="1654991" cy="186904"/>
              </a:xfrm>
              <a:prstGeom prst="rect">
                <a:avLst/>
              </a:prstGeom>
              <a:solidFill>
                <a:srgbClr val="83CAFF">
                  <a:alpha val="75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Rectangle"/>
              <p:cNvSpPr/>
              <p:nvPr/>
            </p:nvSpPr>
            <p:spPr>
              <a:xfrm>
                <a:off x="2740230" y="316528"/>
                <a:ext cx="1654991" cy="186903"/>
              </a:xfrm>
              <a:prstGeom prst="rect">
                <a:avLst/>
              </a:prstGeom>
              <a:solidFill>
                <a:srgbClr val="0066CC">
                  <a:alpha val="75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Rectangle"/>
              <p:cNvSpPr/>
              <p:nvPr/>
            </p:nvSpPr>
            <p:spPr>
              <a:xfrm>
                <a:off x="5377964" y="75363"/>
                <a:ext cx="1654992" cy="186904"/>
              </a:xfrm>
              <a:prstGeom prst="rect">
                <a:avLst/>
              </a:prstGeom>
              <a:solidFill>
                <a:srgbClr val="83CAFF">
                  <a:alpha val="75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Rectangle"/>
              <p:cNvSpPr/>
              <p:nvPr/>
            </p:nvSpPr>
            <p:spPr>
              <a:xfrm>
                <a:off x="4726820" y="316528"/>
                <a:ext cx="1654992" cy="186903"/>
              </a:xfrm>
              <a:prstGeom prst="rect">
                <a:avLst/>
              </a:prstGeom>
              <a:solidFill>
                <a:srgbClr val="0066CC">
                  <a:alpha val="75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Shape"/>
              <p:cNvSpPr/>
              <p:nvPr/>
            </p:nvSpPr>
            <p:spPr>
              <a:xfrm>
                <a:off x="0" y="0"/>
                <a:ext cx="7974249" cy="5546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25" y="34"/>
                    </a:moveTo>
                    <a:lnTo>
                      <a:pt x="21600" y="0"/>
                    </a:lnTo>
                    <a:lnTo>
                      <a:pt x="18197" y="21600"/>
                    </a:lnTo>
                    <a:lnTo>
                      <a:pt x="0" y="21600"/>
                    </a:lnTo>
                    <a:lnTo>
                      <a:pt x="3425" y="34"/>
                    </a:lnTo>
                    <a:close/>
                  </a:path>
                </a:pathLst>
              </a:custGeom>
              <a:solidFill>
                <a:srgbClr val="729FCF">
                  <a:alpha val="50000"/>
                </a:srgbClr>
              </a:solidFill>
              <a:ln w="12700" cap="flat">
                <a:solidFill>
                  <a:srgbClr val="3465A4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Line"/>
              <p:cNvSpPr/>
              <p:nvPr/>
            </p:nvSpPr>
            <p:spPr>
              <a:xfrm>
                <a:off x="2325557" y="170735"/>
                <a:ext cx="3871030" cy="1"/>
              </a:xfrm>
              <a:prstGeom prst="line">
                <a:avLst/>
              </a:prstGeom>
              <a:noFill/>
              <a:ln w="25400" cap="flat">
                <a:solidFill>
                  <a:srgbClr val="FFFF02"/>
                </a:solidFill>
                <a:prstDash val="solid"/>
                <a:round/>
                <a:tailEnd type="triangle" w="med" len="med"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900" kern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71" name="Line"/>
              <p:cNvSpPr/>
              <p:nvPr/>
            </p:nvSpPr>
            <p:spPr>
              <a:xfrm flipH="1" flipV="1">
                <a:off x="1503809" y="415641"/>
                <a:ext cx="4064526" cy="1"/>
              </a:xfrm>
              <a:prstGeom prst="line">
                <a:avLst/>
              </a:prstGeom>
              <a:noFill/>
              <a:ln w="25400" cap="flat">
                <a:solidFill>
                  <a:srgbClr val="FFFF02"/>
                </a:solidFill>
                <a:prstDash val="solid"/>
                <a:round/>
                <a:tailEnd type="triangle" w="med" len="med"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24110" tIns="24110" rIns="24110" bIns="24110" numCol="1" anchor="ctr">
                <a:noAutofit/>
              </a:bodyPr>
              <a:lstStyle/>
              <a:p>
                <a:pPr algn="ctr" defTabSz="236916" hangingPunct="0">
                  <a:lnSpc>
                    <a:spcPct val="93000"/>
                  </a:lnSpc>
                  <a:defRPr sz="2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900" kern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</a:endParaRPr>
              </a:p>
            </p:txBody>
          </p:sp>
        </p:grpSp>
      </p:grpSp>
      <p:grpSp>
        <p:nvGrpSpPr>
          <p:cNvPr id="677" name="Group"/>
          <p:cNvGrpSpPr/>
          <p:nvPr/>
        </p:nvGrpSpPr>
        <p:grpSpPr>
          <a:xfrm>
            <a:off x="3166840" y="817442"/>
            <a:ext cx="3037541" cy="1226622"/>
            <a:chOff x="0" y="0"/>
            <a:chExt cx="8100107" cy="3270990"/>
          </a:xfrm>
        </p:grpSpPr>
        <p:pic>
          <p:nvPicPr>
            <p:cNvPr id="674" name="Image" descr="Image"/>
            <p:cNvPicPr>
              <a:picLocks noChangeAspect="1"/>
            </p:cNvPicPr>
            <p:nvPr/>
          </p:nvPicPr>
          <p:blipFill>
            <a:blip r:embed="rId7">
              <a:alphaModFix amt="81069"/>
              <a:extLst/>
            </a:blip>
            <a:stretch>
              <a:fillRect/>
            </a:stretch>
          </p:blipFill>
          <p:spPr>
            <a:xfrm>
              <a:off x="0" y="0"/>
              <a:ext cx="8100108" cy="27719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5" name="Augmented Memory"/>
            <p:cNvSpPr txBox="1"/>
            <p:nvPr/>
          </p:nvSpPr>
          <p:spPr>
            <a:xfrm>
              <a:off x="711434" y="1101298"/>
              <a:ext cx="6677238" cy="950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730" tIns="23730" rIns="23730" bIns="23730" numCol="1" anchor="ctr">
              <a:noAutofit/>
            </a:bodyPr>
            <a:lstStyle>
              <a:lvl1pPr defTabSz="631775">
                <a:lnSpc>
                  <a:spcPct val="93000"/>
                </a:lnSpc>
                <a:tabLst>
                  <a:tab pos="622300" algn="l"/>
                  <a:tab pos="1244600" algn="l"/>
                  <a:tab pos="1892300" algn="l"/>
                  <a:tab pos="2514600" algn="l"/>
                  <a:tab pos="3136900" algn="l"/>
                  <a:tab pos="3784600" algn="l"/>
                  <a:tab pos="4406900" algn="l"/>
                </a:tabLst>
                <a:defRPr sz="2800">
                  <a:solidFill>
                    <a:srgbClr val="FFFF02"/>
                  </a:solidFill>
                </a:defRPr>
              </a:lvl1pPr>
            </a:lstStyle>
            <a:p>
              <a:pPr algn="ctr" defTabSz="236916" hangingPunct="0">
                <a:tabLst>
                  <a:tab pos="233363" algn="l"/>
                  <a:tab pos="466725" algn="l"/>
                  <a:tab pos="709613" algn="l"/>
                  <a:tab pos="942975" algn="l"/>
                  <a:tab pos="1176338" algn="l"/>
                  <a:tab pos="1419225" algn="l"/>
                  <a:tab pos="1652588" algn="l"/>
                </a:tabLst>
              </a:pPr>
              <a:r>
                <a:rPr sz="1050" kern="0">
                  <a:latin typeface="Geneva"/>
                  <a:sym typeface="Geneva"/>
                </a:rPr>
                <a:t>Augmented Memory</a:t>
              </a:r>
            </a:p>
          </p:txBody>
        </p:sp>
        <p:sp>
          <p:nvSpPr>
            <p:cNvPr id="691" name="Connection Line"/>
            <p:cNvSpPr/>
            <p:nvPr/>
          </p:nvSpPr>
          <p:spPr>
            <a:xfrm>
              <a:off x="586707" y="2194759"/>
              <a:ext cx="1330945" cy="1076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8057" y="13108"/>
                    <a:pt x="15257" y="5908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6AB63D"/>
              </a:solidFill>
              <a:prstDash val="solid"/>
              <a:round/>
              <a:tailEnd type="triangle" w="med" len="med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algn="ctr" defTabSz="309563" hangingPunct="0"/>
              <a:endParaRPr sz="1125" kern="0">
                <a:solidFill>
                  <a:srgbClr val="FFFFFF"/>
                </a:solidFill>
                <a:latin typeface="Geneva"/>
                <a:sym typeface="Geneva"/>
              </a:endParaRPr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5793035" y="1258751"/>
            <a:ext cx="1929551" cy="1303773"/>
            <a:chOff x="0" y="29361"/>
            <a:chExt cx="5145467" cy="3476725"/>
          </a:xfrm>
        </p:grpSpPr>
        <p:pic>
          <p:nvPicPr>
            <p:cNvPr id="678" name="Image" descr="Image"/>
            <p:cNvPicPr>
              <a:picLocks noChangeAspect="1"/>
            </p:cNvPicPr>
            <p:nvPr/>
          </p:nvPicPr>
          <p:blipFill>
            <a:blip r:embed="rId8">
              <a:alphaModFix amt="70366"/>
              <a:extLst/>
            </a:blip>
            <a:stretch>
              <a:fillRect/>
            </a:stretch>
          </p:blipFill>
          <p:spPr>
            <a:xfrm>
              <a:off x="214501" y="1768180"/>
              <a:ext cx="4930967" cy="17379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9" name="Generator"/>
            <p:cNvSpPr txBox="1"/>
            <p:nvPr/>
          </p:nvSpPr>
          <p:spPr>
            <a:xfrm>
              <a:off x="1458667" y="2732765"/>
              <a:ext cx="2535241" cy="592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730" tIns="23730" rIns="23730" bIns="23730" numCol="1" anchor="ctr">
              <a:noAutofit/>
            </a:bodyPr>
            <a:lstStyle>
              <a:lvl1pPr defTabSz="631775">
                <a:lnSpc>
                  <a:spcPct val="93000"/>
                </a:lnSpc>
                <a:tabLst>
                  <a:tab pos="622300" algn="l"/>
                  <a:tab pos="1244600" algn="l"/>
                </a:tabLst>
                <a:defRPr sz="2800">
                  <a:solidFill>
                    <a:srgbClr val="FFFF02"/>
                  </a:solidFill>
                </a:defRPr>
              </a:lvl1pPr>
            </a:lstStyle>
            <a:p>
              <a:pPr algn="ctr" defTabSz="236916" hangingPunct="0">
                <a:tabLst>
                  <a:tab pos="233363" algn="l"/>
                  <a:tab pos="466725" algn="l"/>
                </a:tabLst>
              </a:pPr>
              <a:r>
                <a:rPr sz="1050" kern="0">
                  <a:latin typeface="Geneva"/>
                  <a:sym typeface="Geneva"/>
                </a:rPr>
                <a:t>Generator</a:t>
              </a:r>
            </a:p>
          </p:txBody>
        </p:sp>
        <p:sp>
          <p:nvSpPr>
            <p:cNvPr id="692" name="Connection Line"/>
            <p:cNvSpPr/>
            <p:nvPr/>
          </p:nvSpPr>
          <p:spPr>
            <a:xfrm>
              <a:off x="0" y="29361"/>
              <a:ext cx="3236024" cy="1891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36" h="21600" extrusionOk="0">
                  <a:moveTo>
                    <a:pt x="0" y="0"/>
                  </a:moveTo>
                  <a:cubicBezTo>
                    <a:pt x="15230" y="4519"/>
                    <a:pt x="21600" y="11719"/>
                    <a:pt x="19111" y="21600"/>
                  </a:cubicBezTo>
                </a:path>
              </a:pathLst>
            </a:custGeom>
            <a:noFill/>
            <a:ln w="38100" cap="flat">
              <a:solidFill>
                <a:srgbClr val="FFFF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 algn="ctr" defTabSz="309563" hangingPunct="0"/>
              <a:endParaRPr sz="1125" kern="0">
                <a:solidFill>
                  <a:srgbClr val="FFFFFF"/>
                </a:solidFill>
                <a:latin typeface="Geneva"/>
                <a:sym typeface="Geneva"/>
              </a:endParaRPr>
            </a:p>
          </p:txBody>
        </p:sp>
        <p:sp>
          <p:nvSpPr>
            <p:cNvPr id="681" name="Attention"/>
            <p:cNvSpPr txBox="1"/>
            <p:nvPr/>
          </p:nvSpPr>
          <p:spPr>
            <a:xfrm>
              <a:off x="340267" y="192585"/>
              <a:ext cx="2749275" cy="592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730" tIns="23730" rIns="23730" bIns="23730" numCol="1" anchor="ctr">
              <a:noAutofit/>
            </a:bodyPr>
            <a:lstStyle>
              <a:lvl1pPr defTabSz="631775">
                <a:lnSpc>
                  <a:spcPct val="93000"/>
                </a:lnSpc>
                <a:tabLst>
                  <a:tab pos="622300" algn="l"/>
                  <a:tab pos="1244600" algn="l"/>
                  <a:tab pos="1892300" algn="l"/>
                </a:tabLst>
                <a:defRPr sz="2800">
                  <a:solidFill>
                    <a:srgbClr val="FFFF02"/>
                  </a:solidFill>
                </a:defRPr>
              </a:lvl1pPr>
            </a:lstStyle>
            <a:p>
              <a:pPr algn="ctr" defTabSz="236916" hangingPunct="0">
                <a:tabLst>
                  <a:tab pos="233363" algn="l"/>
                  <a:tab pos="466725" algn="l"/>
                  <a:tab pos="709613" algn="l"/>
                </a:tabLst>
              </a:pPr>
              <a:r>
                <a:rPr sz="1050" kern="0">
                  <a:latin typeface="Geneva"/>
                  <a:sym typeface="Geneva"/>
                </a:rPr>
                <a:t>Attention</a:t>
              </a:r>
            </a:p>
          </p:txBody>
        </p:sp>
      </p:grpSp>
      <p:sp>
        <p:nvSpPr>
          <p:cNvPr id="683" name="Line"/>
          <p:cNvSpPr/>
          <p:nvPr/>
        </p:nvSpPr>
        <p:spPr>
          <a:xfrm>
            <a:off x="1287903" y="180385"/>
            <a:ext cx="1744668" cy="2010707"/>
          </a:xfrm>
          <a:prstGeom prst="line">
            <a:avLst/>
          </a:prstGeom>
          <a:ln w="190500">
            <a:solidFill>
              <a:schemeClr val="accent5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pPr algn="ctr" defTabSz="309563" hangingPunct="0"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grpSp>
        <p:nvGrpSpPr>
          <p:cNvPr id="686" name="Group"/>
          <p:cNvGrpSpPr/>
          <p:nvPr/>
        </p:nvGrpSpPr>
        <p:grpSpPr>
          <a:xfrm>
            <a:off x="4097591" y="1154551"/>
            <a:ext cx="1900803" cy="2227841"/>
            <a:chOff x="-1" y="0"/>
            <a:chExt cx="5068806" cy="5940908"/>
          </a:xfrm>
        </p:grpSpPr>
        <p:sp>
          <p:nvSpPr>
            <p:cNvPr id="684" name="Search"/>
            <p:cNvSpPr/>
            <p:nvPr/>
          </p:nvSpPr>
          <p:spPr>
            <a:xfrm>
              <a:off x="-1" y="0"/>
              <a:ext cx="5068806" cy="5940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309563" hangingPunct="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200" kern="0">
                <a:solidFill>
                  <a:srgbClr val="FFFFFF"/>
                </a:solidFill>
                <a:latin typeface="Helvetica Neue Medium"/>
                <a:sym typeface="Helvetica Neue Medium"/>
              </a:endParaRPr>
            </a:p>
          </p:txBody>
        </p:sp>
        <p:sp>
          <p:nvSpPr>
            <p:cNvPr id="685" name="ArgusSearch"/>
            <p:cNvSpPr txBox="1"/>
            <p:nvPr/>
          </p:nvSpPr>
          <p:spPr>
            <a:xfrm>
              <a:off x="1077183" y="1711133"/>
              <a:ext cx="2090317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pPr algn="ctr" defTabSz="309563" hangingPunct="0"/>
              <a:r>
                <a:rPr lang="de-DE" sz="1125" kern="0" dirty="0" err="1">
                  <a:solidFill>
                    <a:srgbClr val="EE220C"/>
                  </a:solidFill>
                  <a:latin typeface="Geneva"/>
                  <a:sym typeface="Geneva"/>
                </a:rPr>
                <a:t>PDFSearch</a:t>
              </a:r>
              <a:endParaRPr sz="1125" kern="0" dirty="0">
                <a:solidFill>
                  <a:srgbClr val="EE220C"/>
                </a:solidFill>
                <a:latin typeface="Geneva"/>
                <a:sym typeface="Geneva"/>
              </a:endParaRPr>
            </a:p>
          </p:txBody>
        </p:sp>
      </p:grpSp>
      <p:pic>
        <p:nvPicPr>
          <p:cNvPr id="687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869358" y="-2573"/>
            <a:ext cx="1250727" cy="1239975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Rectangle">
            <a:hlinkClick r:id="rId4" action="ppaction://hlinksldjump"/>
          </p:cNvPr>
          <p:cNvSpPr/>
          <p:nvPr/>
        </p:nvSpPr>
        <p:spPr>
          <a:xfrm>
            <a:off x="-2327" y="4198009"/>
            <a:ext cx="953478" cy="948840"/>
          </a:xfrm>
          <a:prstGeom prst="rect">
            <a:avLst/>
          </a:prstGeom>
          <a:solidFill>
            <a:schemeClr val="accent1">
              <a:lumOff val="13529"/>
              <a:alpha val="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 hangingPunct="0"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Прямоугольник 26"/>
          <p:cNvSpPr/>
          <p:nvPr/>
        </p:nvSpPr>
        <p:spPr>
          <a:xfrm flipV="1">
            <a:off x="-42651" y="-107413"/>
            <a:ext cx="9271221" cy="53114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50E78DD4-9964-4844-A511-0D7323EDA3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3" y="47917"/>
            <a:ext cx="1626916" cy="225631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9B34AB8F-9245-4C59-9752-5E39C4B9FE86}"/>
              </a:ext>
            </a:extLst>
          </p:cNvPr>
          <p:cNvGrpSpPr/>
          <p:nvPr/>
        </p:nvGrpSpPr>
        <p:grpSpPr>
          <a:xfrm>
            <a:off x="757162" y="905902"/>
            <a:ext cx="2215980" cy="1291212"/>
            <a:chOff x="757162" y="905902"/>
            <a:chExt cx="2215980" cy="129121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B80605C-5798-497A-83CC-15EADB99AB6F}"/>
                </a:ext>
              </a:extLst>
            </p:cNvPr>
            <p:cNvGrpSpPr/>
            <p:nvPr/>
          </p:nvGrpSpPr>
          <p:grpSpPr>
            <a:xfrm>
              <a:off x="988338" y="905902"/>
              <a:ext cx="1984804" cy="947607"/>
              <a:chOff x="847686" y="842505"/>
              <a:chExt cx="1984804" cy="94760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A19ECA7-1EB1-49DA-AFF6-EAA95B8657C6}"/>
                  </a:ext>
                </a:extLst>
              </p:cNvPr>
              <p:cNvSpPr/>
              <p:nvPr/>
            </p:nvSpPr>
            <p:spPr>
              <a:xfrm>
                <a:off x="847686" y="842505"/>
                <a:ext cx="1984804" cy="9476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1303C0E-4A6B-4F06-8E76-8302CBEAE0F6}"/>
                  </a:ext>
                </a:extLst>
              </p:cNvPr>
              <p:cNvSpPr txBox="1"/>
              <p:nvPr/>
            </p:nvSpPr>
            <p:spPr>
              <a:xfrm>
                <a:off x="881712" y="908436"/>
                <a:ext cx="18865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1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Image-only PDF contains: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Typewritten content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Handwritten content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Combination of both</a:t>
                </a:r>
                <a:endParaRPr lang="en-BE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EC8A8122-C54C-45DD-AD7A-8E25DB5C7CC9}"/>
                </a:ext>
              </a:extLst>
            </p:cNvPr>
            <p:cNvCxnSpPr>
              <a:stCxn id="29" idx="1"/>
              <a:endCxn id="19" idx="0"/>
            </p:cNvCxnSpPr>
            <p:nvPr/>
          </p:nvCxnSpPr>
          <p:spPr>
            <a:xfrm rot="10800000" flipV="1">
              <a:off x="757162" y="1379705"/>
              <a:ext cx="231176" cy="817409"/>
            </a:xfrm>
            <a:prstGeom prst="bentConnector2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9278D92-C8F3-4F38-9FE4-57A73F6C3CE5}"/>
              </a:ext>
            </a:extLst>
          </p:cNvPr>
          <p:cNvGrpSpPr/>
          <p:nvPr/>
        </p:nvGrpSpPr>
        <p:grpSpPr>
          <a:xfrm>
            <a:off x="4433043" y="-73860"/>
            <a:ext cx="3672204" cy="1481645"/>
            <a:chOff x="4433043" y="-73860"/>
            <a:chExt cx="3672204" cy="1481645"/>
          </a:xfrm>
        </p:grpSpPr>
        <p:sp>
          <p:nvSpPr>
            <p:cNvPr id="1046" name="Freeform 22"/>
            <p:cNvSpPr>
              <a:spLocks/>
            </p:cNvSpPr>
            <p:nvPr/>
          </p:nvSpPr>
          <p:spPr bwMode="auto">
            <a:xfrm>
              <a:off x="4433043" y="460178"/>
              <a:ext cx="443777" cy="947607"/>
            </a:xfrm>
            <a:custGeom>
              <a:avLst/>
              <a:gdLst/>
              <a:ahLst/>
              <a:cxnLst>
                <a:cxn ang="0">
                  <a:pos x="287" y="0"/>
                </a:cxn>
                <a:cxn ang="0">
                  <a:pos x="436" y="0"/>
                </a:cxn>
                <a:cxn ang="0">
                  <a:pos x="436" y="95"/>
                </a:cxn>
                <a:cxn ang="0">
                  <a:pos x="287" y="95"/>
                </a:cxn>
                <a:cxn ang="0">
                  <a:pos x="248" y="99"/>
                </a:cxn>
                <a:cxn ang="0">
                  <a:pos x="213" y="110"/>
                </a:cxn>
                <a:cxn ang="0">
                  <a:pos x="180" y="128"/>
                </a:cxn>
                <a:cxn ang="0">
                  <a:pos x="152" y="151"/>
                </a:cxn>
                <a:cxn ang="0">
                  <a:pos x="129" y="180"/>
                </a:cxn>
                <a:cxn ang="0">
                  <a:pos x="111" y="213"/>
                </a:cxn>
                <a:cxn ang="0">
                  <a:pos x="100" y="249"/>
                </a:cxn>
                <a:cxn ang="0">
                  <a:pos x="96" y="287"/>
                </a:cxn>
                <a:cxn ang="0">
                  <a:pos x="96" y="931"/>
                </a:cxn>
                <a:cxn ang="0">
                  <a:pos x="0" y="931"/>
                </a:cxn>
                <a:cxn ang="0">
                  <a:pos x="0" y="287"/>
                </a:cxn>
                <a:cxn ang="0">
                  <a:pos x="4" y="240"/>
                </a:cxn>
                <a:cxn ang="0">
                  <a:pos x="15" y="196"/>
                </a:cxn>
                <a:cxn ang="0">
                  <a:pos x="31" y="155"/>
                </a:cxn>
                <a:cxn ang="0">
                  <a:pos x="55" y="118"/>
                </a:cxn>
                <a:cxn ang="0">
                  <a:pos x="83" y="84"/>
                </a:cxn>
                <a:cxn ang="0">
                  <a:pos x="118" y="55"/>
                </a:cxn>
                <a:cxn ang="0">
                  <a:pos x="155" y="32"/>
                </a:cxn>
                <a:cxn ang="0">
                  <a:pos x="196" y="15"/>
                </a:cxn>
                <a:cxn ang="0">
                  <a:pos x="240" y="4"/>
                </a:cxn>
                <a:cxn ang="0">
                  <a:pos x="287" y="0"/>
                </a:cxn>
              </a:cxnLst>
              <a:rect l="0" t="0" r="r" b="b"/>
              <a:pathLst>
                <a:path w="436" h="931">
                  <a:moveTo>
                    <a:pt x="287" y="0"/>
                  </a:moveTo>
                  <a:lnTo>
                    <a:pt x="436" y="0"/>
                  </a:lnTo>
                  <a:lnTo>
                    <a:pt x="436" y="95"/>
                  </a:lnTo>
                  <a:lnTo>
                    <a:pt x="287" y="95"/>
                  </a:lnTo>
                  <a:lnTo>
                    <a:pt x="248" y="99"/>
                  </a:lnTo>
                  <a:lnTo>
                    <a:pt x="213" y="110"/>
                  </a:lnTo>
                  <a:lnTo>
                    <a:pt x="180" y="128"/>
                  </a:lnTo>
                  <a:lnTo>
                    <a:pt x="152" y="151"/>
                  </a:lnTo>
                  <a:lnTo>
                    <a:pt x="129" y="180"/>
                  </a:lnTo>
                  <a:lnTo>
                    <a:pt x="111" y="213"/>
                  </a:lnTo>
                  <a:lnTo>
                    <a:pt x="100" y="249"/>
                  </a:lnTo>
                  <a:lnTo>
                    <a:pt x="96" y="287"/>
                  </a:lnTo>
                  <a:lnTo>
                    <a:pt x="96" y="931"/>
                  </a:lnTo>
                  <a:lnTo>
                    <a:pt x="0" y="931"/>
                  </a:lnTo>
                  <a:lnTo>
                    <a:pt x="0" y="287"/>
                  </a:lnTo>
                  <a:lnTo>
                    <a:pt x="4" y="240"/>
                  </a:lnTo>
                  <a:lnTo>
                    <a:pt x="15" y="196"/>
                  </a:lnTo>
                  <a:lnTo>
                    <a:pt x="31" y="155"/>
                  </a:lnTo>
                  <a:lnTo>
                    <a:pt x="55" y="118"/>
                  </a:lnTo>
                  <a:lnTo>
                    <a:pt x="83" y="84"/>
                  </a:lnTo>
                  <a:lnTo>
                    <a:pt x="118" y="55"/>
                  </a:lnTo>
                  <a:lnTo>
                    <a:pt x="155" y="32"/>
                  </a:lnTo>
                  <a:lnTo>
                    <a:pt x="196" y="15"/>
                  </a:lnTo>
                  <a:lnTo>
                    <a:pt x="240" y="4"/>
                  </a:lnTo>
                  <a:lnTo>
                    <a:pt x="28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0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chemeClr val="bg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E7DD8BF-1D90-4295-8133-ECDFE8402FD3}"/>
                </a:ext>
              </a:extLst>
            </p:cNvPr>
            <p:cNvGrpSpPr/>
            <p:nvPr/>
          </p:nvGrpSpPr>
          <p:grpSpPr>
            <a:xfrm>
              <a:off x="4856863" y="79505"/>
              <a:ext cx="851930" cy="852948"/>
              <a:chOff x="5557500" y="60674"/>
              <a:chExt cx="851930" cy="852948"/>
            </a:xfrm>
          </p:grpSpPr>
          <p:sp>
            <p:nvSpPr>
              <p:cNvPr id="41" name="Freeform 25">
                <a:extLst>
                  <a:ext uri="{FF2B5EF4-FFF2-40B4-BE49-F238E27FC236}">
                    <a16:creationId xmlns:a16="http://schemas.microsoft.com/office/drawing/2014/main" id="{68000563-386B-412C-B5F0-132B09C5F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7500" y="60674"/>
                <a:ext cx="851930" cy="852948"/>
              </a:xfrm>
              <a:custGeom>
                <a:avLst/>
                <a:gdLst/>
                <a:ahLst/>
                <a:cxnLst>
                  <a:cxn ang="0">
                    <a:pos x="418" y="0"/>
                  </a:cxn>
                  <a:cxn ang="0">
                    <a:pos x="474" y="4"/>
                  </a:cxn>
                  <a:cxn ang="0">
                    <a:pos x="529" y="15"/>
                  </a:cxn>
                  <a:cxn ang="0">
                    <a:pos x="581" y="33"/>
                  </a:cxn>
                  <a:cxn ang="0">
                    <a:pos x="629" y="58"/>
                  </a:cxn>
                  <a:cxn ang="0">
                    <a:pos x="673" y="88"/>
                  </a:cxn>
                  <a:cxn ang="0">
                    <a:pos x="714" y="122"/>
                  </a:cxn>
                  <a:cxn ang="0">
                    <a:pos x="749" y="163"/>
                  </a:cxn>
                  <a:cxn ang="0">
                    <a:pos x="779" y="207"/>
                  </a:cxn>
                  <a:cxn ang="0">
                    <a:pos x="804" y="255"/>
                  </a:cxn>
                  <a:cxn ang="0">
                    <a:pos x="822" y="308"/>
                  </a:cxn>
                  <a:cxn ang="0">
                    <a:pos x="833" y="363"/>
                  </a:cxn>
                  <a:cxn ang="0">
                    <a:pos x="837" y="419"/>
                  </a:cxn>
                  <a:cxn ang="0">
                    <a:pos x="833" y="475"/>
                  </a:cxn>
                  <a:cxn ang="0">
                    <a:pos x="822" y="530"/>
                  </a:cxn>
                  <a:cxn ang="0">
                    <a:pos x="804" y="582"/>
                  </a:cxn>
                  <a:cxn ang="0">
                    <a:pos x="779" y="630"/>
                  </a:cxn>
                  <a:cxn ang="0">
                    <a:pos x="749" y="674"/>
                  </a:cxn>
                  <a:cxn ang="0">
                    <a:pos x="714" y="714"/>
                  </a:cxn>
                  <a:cxn ang="0">
                    <a:pos x="673" y="750"/>
                  </a:cxn>
                  <a:cxn ang="0">
                    <a:pos x="629" y="780"/>
                  </a:cxn>
                  <a:cxn ang="0">
                    <a:pos x="581" y="805"/>
                  </a:cxn>
                  <a:cxn ang="0">
                    <a:pos x="529" y="823"/>
                  </a:cxn>
                  <a:cxn ang="0">
                    <a:pos x="474" y="834"/>
                  </a:cxn>
                  <a:cxn ang="0">
                    <a:pos x="418" y="838"/>
                  </a:cxn>
                  <a:cxn ang="0">
                    <a:pos x="361" y="834"/>
                  </a:cxn>
                  <a:cxn ang="0">
                    <a:pos x="307" y="823"/>
                  </a:cxn>
                  <a:cxn ang="0">
                    <a:pos x="256" y="805"/>
                  </a:cxn>
                  <a:cxn ang="0">
                    <a:pos x="208" y="780"/>
                  </a:cxn>
                  <a:cxn ang="0">
                    <a:pos x="164" y="750"/>
                  </a:cxn>
                  <a:cxn ang="0">
                    <a:pos x="122" y="714"/>
                  </a:cxn>
                  <a:cxn ang="0">
                    <a:pos x="88" y="674"/>
                  </a:cxn>
                  <a:cxn ang="0">
                    <a:pos x="58" y="630"/>
                  </a:cxn>
                  <a:cxn ang="0">
                    <a:pos x="33" y="582"/>
                  </a:cxn>
                  <a:cxn ang="0">
                    <a:pos x="15" y="530"/>
                  </a:cxn>
                  <a:cxn ang="0">
                    <a:pos x="4" y="475"/>
                  </a:cxn>
                  <a:cxn ang="0">
                    <a:pos x="0" y="419"/>
                  </a:cxn>
                  <a:cxn ang="0">
                    <a:pos x="4" y="363"/>
                  </a:cxn>
                  <a:cxn ang="0">
                    <a:pos x="15" y="308"/>
                  </a:cxn>
                  <a:cxn ang="0">
                    <a:pos x="33" y="255"/>
                  </a:cxn>
                  <a:cxn ang="0">
                    <a:pos x="58" y="207"/>
                  </a:cxn>
                  <a:cxn ang="0">
                    <a:pos x="88" y="163"/>
                  </a:cxn>
                  <a:cxn ang="0">
                    <a:pos x="122" y="122"/>
                  </a:cxn>
                  <a:cxn ang="0">
                    <a:pos x="164" y="88"/>
                  </a:cxn>
                  <a:cxn ang="0">
                    <a:pos x="208" y="58"/>
                  </a:cxn>
                  <a:cxn ang="0">
                    <a:pos x="256" y="33"/>
                  </a:cxn>
                  <a:cxn ang="0">
                    <a:pos x="307" y="15"/>
                  </a:cxn>
                  <a:cxn ang="0">
                    <a:pos x="361" y="4"/>
                  </a:cxn>
                  <a:cxn ang="0">
                    <a:pos x="418" y="0"/>
                  </a:cxn>
                </a:cxnLst>
                <a:rect l="0" t="0" r="r" b="b"/>
                <a:pathLst>
                  <a:path w="837" h="838">
                    <a:moveTo>
                      <a:pt x="418" y="0"/>
                    </a:moveTo>
                    <a:lnTo>
                      <a:pt x="474" y="4"/>
                    </a:lnTo>
                    <a:lnTo>
                      <a:pt x="529" y="15"/>
                    </a:lnTo>
                    <a:lnTo>
                      <a:pt x="581" y="33"/>
                    </a:lnTo>
                    <a:lnTo>
                      <a:pt x="629" y="58"/>
                    </a:lnTo>
                    <a:lnTo>
                      <a:pt x="673" y="88"/>
                    </a:lnTo>
                    <a:lnTo>
                      <a:pt x="714" y="122"/>
                    </a:lnTo>
                    <a:lnTo>
                      <a:pt x="749" y="163"/>
                    </a:lnTo>
                    <a:lnTo>
                      <a:pt x="779" y="207"/>
                    </a:lnTo>
                    <a:lnTo>
                      <a:pt x="804" y="255"/>
                    </a:lnTo>
                    <a:lnTo>
                      <a:pt x="822" y="308"/>
                    </a:lnTo>
                    <a:lnTo>
                      <a:pt x="833" y="363"/>
                    </a:lnTo>
                    <a:lnTo>
                      <a:pt x="837" y="419"/>
                    </a:lnTo>
                    <a:lnTo>
                      <a:pt x="833" y="475"/>
                    </a:lnTo>
                    <a:lnTo>
                      <a:pt x="822" y="530"/>
                    </a:lnTo>
                    <a:lnTo>
                      <a:pt x="804" y="582"/>
                    </a:lnTo>
                    <a:lnTo>
                      <a:pt x="779" y="630"/>
                    </a:lnTo>
                    <a:lnTo>
                      <a:pt x="749" y="674"/>
                    </a:lnTo>
                    <a:lnTo>
                      <a:pt x="714" y="714"/>
                    </a:lnTo>
                    <a:lnTo>
                      <a:pt x="673" y="750"/>
                    </a:lnTo>
                    <a:lnTo>
                      <a:pt x="629" y="780"/>
                    </a:lnTo>
                    <a:lnTo>
                      <a:pt x="581" y="805"/>
                    </a:lnTo>
                    <a:lnTo>
                      <a:pt x="529" y="823"/>
                    </a:lnTo>
                    <a:lnTo>
                      <a:pt x="474" y="834"/>
                    </a:lnTo>
                    <a:lnTo>
                      <a:pt x="418" y="838"/>
                    </a:lnTo>
                    <a:lnTo>
                      <a:pt x="361" y="834"/>
                    </a:lnTo>
                    <a:lnTo>
                      <a:pt x="307" y="823"/>
                    </a:lnTo>
                    <a:lnTo>
                      <a:pt x="256" y="805"/>
                    </a:lnTo>
                    <a:lnTo>
                      <a:pt x="208" y="780"/>
                    </a:lnTo>
                    <a:lnTo>
                      <a:pt x="164" y="750"/>
                    </a:lnTo>
                    <a:lnTo>
                      <a:pt x="122" y="714"/>
                    </a:lnTo>
                    <a:lnTo>
                      <a:pt x="88" y="674"/>
                    </a:lnTo>
                    <a:lnTo>
                      <a:pt x="58" y="630"/>
                    </a:lnTo>
                    <a:lnTo>
                      <a:pt x="33" y="582"/>
                    </a:lnTo>
                    <a:lnTo>
                      <a:pt x="15" y="530"/>
                    </a:lnTo>
                    <a:lnTo>
                      <a:pt x="4" y="475"/>
                    </a:lnTo>
                    <a:lnTo>
                      <a:pt x="0" y="419"/>
                    </a:lnTo>
                    <a:lnTo>
                      <a:pt x="4" y="363"/>
                    </a:lnTo>
                    <a:lnTo>
                      <a:pt x="15" y="308"/>
                    </a:lnTo>
                    <a:lnTo>
                      <a:pt x="33" y="255"/>
                    </a:lnTo>
                    <a:lnTo>
                      <a:pt x="58" y="207"/>
                    </a:lnTo>
                    <a:lnTo>
                      <a:pt x="88" y="163"/>
                    </a:lnTo>
                    <a:lnTo>
                      <a:pt x="122" y="122"/>
                    </a:lnTo>
                    <a:lnTo>
                      <a:pt x="164" y="88"/>
                    </a:lnTo>
                    <a:lnTo>
                      <a:pt x="208" y="58"/>
                    </a:lnTo>
                    <a:lnTo>
                      <a:pt x="256" y="33"/>
                    </a:lnTo>
                    <a:lnTo>
                      <a:pt x="307" y="15"/>
                    </a:lnTo>
                    <a:lnTo>
                      <a:pt x="361" y="4"/>
                    </a:lnTo>
                    <a:lnTo>
                      <a:pt x="41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Freeform 32">
                <a:extLst>
                  <a:ext uri="{FF2B5EF4-FFF2-40B4-BE49-F238E27FC236}">
                    <a16:creationId xmlns:a16="http://schemas.microsoft.com/office/drawing/2014/main" id="{2234E908-532D-4F3A-8409-692983B08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5212" y="158387"/>
                <a:ext cx="657523" cy="657523"/>
              </a:xfrm>
              <a:custGeom>
                <a:avLst/>
                <a:gdLst/>
                <a:ahLst/>
                <a:cxnLst>
                  <a:cxn ang="0">
                    <a:pos x="322" y="0"/>
                  </a:cxn>
                  <a:cxn ang="0">
                    <a:pos x="356" y="2"/>
                  </a:cxn>
                  <a:cxn ang="0">
                    <a:pos x="404" y="11"/>
                  </a:cxn>
                  <a:cxn ang="0">
                    <a:pos x="448" y="26"/>
                  </a:cxn>
                  <a:cxn ang="0">
                    <a:pos x="488" y="47"/>
                  </a:cxn>
                  <a:cxn ang="0">
                    <a:pos x="526" y="73"/>
                  </a:cxn>
                  <a:cxn ang="0">
                    <a:pos x="562" y="106"/>
                  </a:cxn>
                  <a:cxn ang="0">
                    <a:pos x="581" y="131"/>
                  </a:cxn>
                  <a:cxn ang="0">
                    <a:pos x="609" y="175"/>
                  </a:cxn>
                  <a:cxn ang="0">
                    <a:pos x="628" y="221"/>
                  </a:cxn>
                  <a:cxn ang="0">
                    <a:pos x="640" y="269"/>
                  </a:cxn>
                  <a:cxn ang="0">
                    <a:pos x="646" y="319"/>
                  </a:cxn>
                  <a:cxn ang="0">
                    <a:pos x="642" y="372"/>
                  </a:cxn>
                  <a:cxn ang="0">
                    <a:pos x="635" y="404"/>
                  </a:cxn>
                  <a:cxn ang="0">
                    <a:pos x="621" y="445"/>
                  </a:cxn>
                  <a:cxn ang="0">
                    <a:pos x="603" y="482"/>
                  </a:cxn>
                  <a:cxn ang="0">
                    <a:pos x="581" y="515"/>
                  </a:cxn>
                  <a:cxn ang="0">
                    <a:pos x="555" y="547"/>
                  </a:cxn>
                  <a:cxn ang="0">
                    <a:pos x="524" y="574"/>
                  </a:cxn>
                  <a:cxn ang="0">
                    <a:pos x="489" y="599"/>
                  </a:cxn>
                  <a:cxn ang="0">
                    <a:pos x="462" y="614"/>
                  </a:cxn>
                  <a:cxn ang="0">
                    <a:pos x="415" y="632"/>
                  </a:cxn>
                  <a:cxn ang="0">
                    <a:pos x="370" y="643"/>
                  </a:cxn>
                  <a:cxn ang="0">
                    <a:pos x="323" y="646"/>
                  </a:cxn>
                  <a:cxn ang="0">
                    <a:pos x="275" y="643"/>
                  </a:cxn>
                  <a:cxn ang="0">
                    <a:pos x="227" y="632"/>
                  </a:cxn>
                  <a:cxn ang="0">
                    <a:pos x="197" y="621"/>
                  </a:cxn>
                  <a:cxn ang="0">
                    <a:pos x="151" y="598"/>
                  </a:cxn>
                  <a:cxn ang="0">
                    <a:pos x="112" y="567"/>
                  </a:cxn>
                  <a:cxn ang="0">
                    <a:pos x="79" y="534"/>
                  </a:cxn>
                  <a:cxn ang="0">
                    <a:pos x="48" y="495"/>
                  </a:cxn>
                  <a:cxn ang="0">
                    <a:pos x="25" y="449"/>
                  </a:cxn>
                  <a:cxn ang="0">
                    <a:pos x="14" y="419"/>
                  </a:cxn>
                  <a:cxn ang="0">
                    <a:pos x="5" y="374"/>
                  </a:cxn>
                  <a:cxn ang="0">
                    <a:pos x="0" y="330"/>
                  </a:cxn>
                  <a:cxn ang="0">
                    <a:pos x="2" y="286"/>
                  </a:cxn>
                  <a:cxn ang="0">
                    <a:pos x="10" y="242"/>
                  </a:cxn>
                  <a:cxn ang="0">
                    <a:pos x="25" y="198"/>
                  </a:cxn>
                  <a:cxn ang="0">
                    <a:pos x="39" y="169"/>
                  </a:cxn>
                  <a:cxn ang="0">
                    <a:pos x="68" y="127"/>
                  </a:cxn>
                  <a:cxn ang="0">
                    <a:pos x="99" y="91"/>
                  </a:cxn>
                  <a:cxn ang="0">
                    <a:pos x="138" y="59"/>
                  </a:cxn>
                  <a:cxn ang="0">
                    <a:pos x="179" y="35"/>
                  </a:cxn>
                  <a:cxn ang="0">
                    <a:pos x="227" y="14"/>
                  </a:cxn>
                  <a:cxn ang="0">
                    <a:pos x="259" y="7"/>
                  </a:cxn>
                  <a:cxn ang="0">
                    <a:pos x="290" y="2"/>
                  </a:cxn>
                  <a:cxn ang="0">
                    <a:pos x="322" y="0"/>
                  </a:cxn>
                </a:cxnLst>
                <a:rect l="0" t="0" r="r" b="b"/>
                <a:pathLst>
                  <a:path w="646" h="646">
                    <a:moveTo>
                      <a:pt x="322" y="0"/>
                    </a:moveTo>
                    <a:lnTo>
                      <a:pt x="356" y="2"/>
                    </a:lnTo>
                    <a:lnTo>
                      <a:pt x="404" y="11"/>
                    </a:lnTo>
                    <a:lnTo>
                      <a:pt x="448" y="26"/>
                    </a:lnTo>
                    <a:lnTo>
                      <a:pt x="488" y="47"/>
                    </a:lnTo>
                    <a:lnTo>
                      <a:pt x="526" y="73"/>
                    </a:lnTo>
                    <a:lnTo>
                      <a:pt x="562" y="106"/>
                    </a:lnTo>
                    <a:lnTo>
                      <a:pt x="581" y="131"/>
                    </a:lnTo>
                    <a:lnTo>
                      <a:pt x="609" y="175"/>
                    </a:lnTo>
                    <a:lnTo>
                      <a:pt x="628" y="221"/>
                    </a:lnTo>
                    <a:lnTo>
                      <a:pt x="640" y="269"/>
                    </a:lnTo>
                    <a:lnTo>
                      <a:pt x="646" y="319"/>
                    </a:lnTo>
                    <a:lnTo>
                      <a:pt x="642" y="372"/>
                    </a:lnTo>
                    <a:lnTo>
                      <a:pt x="635" y="404"/>
                    </a:lnTo>
                    <a:lnTo>
                      <a:pt x="621" y="445"/>
                    </a:lnTo>
                    <a:lnTo>
                      <a:pt x="603" y="482"/>
                    </a:lnTo>
                    <a:lnTo>
                      <a:pt x="581" y="515"/>
                    </a:lnTo>
                    <a:lnTo>
                      <a:pt x="555" y="547"/>
                    </a:lnTo>
                    <a:lnTo>
                      <a:pt x="524" y="574"/>
                    </a:lnTo>
                    <a:lnTo>
                      <a:pt x="489" y="599"/>
                    </a:lnTo>
                    <a:lnTo>
                      <a:pt x="462" y="614"/>
                    </a:lnTo>
                    <a:lnTo>
                      <a:pt x="415" y="632"/>
                    </a:lnTo>
                    <a:lnTo>
                      <a:pt x="370" y="643"/>
                    </a:lnTo>
                    <a:lnTo>
                      <a:pt x="323" y="646"/>
                    </a:lnTo>
                    <a:lnTo>
                      <a:pt x="275" y="643"/>
                    </a:lnTo>
                    <a:lnTo>
                      <a:pt x="227" y="632"/>
                    </a:lnTo>
                    <a:lnTo>
                      <a:pt x="197" y="621"/>
                    </a:lnTo>
                    <a:lnTo>
                      <a:pt x="151" y="598"/>
                    </a:lnTo>
                    <a:lnTo>
                      <a:pt x="112" y="567"/>
                    </a:lnTo>
                    <a:lnTo>
                      <a:pt x="79" y="534"/>
                    </a:lnTo>
                    <a:lnTo>
                      <a:pt x="48" y="495"/>
                    </a:lnTo>
                    <a:lnTo>
                      <a:pt x="25" y="449"/>
                    </a:lnTo>
                    <a:lnTo>
                      <a:pt x="14" y="419"/>
                    </a:lnTo>
                    <a:lnTo>
                      <a:pt x="5" y="374"/>
                    </a:lnTo>
                    <a:lnTo>
                      <a:pt x="0" y="330"/>
                    </a:lnTo>
                    <a:lnTo>
                      <a:pt x="2" y="286"/>
                    </a:lnTo>
                    <a:lnTo>
                      <a:pt x="10" y="242"/>
                    </a:lnTo>
                    <a:lnTo>
                      <a:pt x="25" y="198"/>
                    </a:lnTo>
                    <a:lnTo>
                      <a:pt x="39" y="169"/>
                    </a:lnTo>
                    <a:lnTo>
                      <a:pt x="68" y="127"/>
                    </a:lnTo>
                    <a:lnTo>
                      <a:pt x="99" y="91"/>
                    </a:lnTo>
                    <a:lnTo>
                      <a:pt x="138" y="59"/>
                    </a:lnTo>
                    <a:lnTo>
                      <a:pt x="179" y="35"/>
                    </a:lnTo>
                    <a:lnTo>
                      <a:pt x="227" y="14"/>
                    </a:lnTo>
                    <a:lnTo>
                      <a:pt x="259" y="7"/>
                    </a:lnTo>
                    <a:lnTo>
                      <a:pt x="290" y="2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08" name="Picture 107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B9E55722-CD8A-4DE3-8375-E9752D06A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5610" y="218783"/>
              <a:ext cx="574392" cy="574392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5E419D0-549E-4C57-AB88-20FFC5991559}"/>
                </a:ext>
              </a:extLst>
            </p:cNvPr>
            <p:cNvGrpSpPr/>
            <p:nvPr/>
          </p:nvGrpSpPr>
          <p:grpSpPr>
            <a:xfrm>
              <a:off x="6000142" y="-73860"/>
              <a:ext cx="2105105" cy="916139"/>
              <a:chOff x="5806505" y="321678"/>
              <a:chExt cx="2105105" cy="916139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5FB6F13-3BCE-4D8C-BCB7-A5C29AEBB14D}"/>
                  </a:ext>
                </a:extLst>
              </p:cNvPr>
              <p:cNvSpPr/>
              <p:nvPr/>
            </p:nvSpPr>
            <p:spPr>
              <a:xfrm>
                <a:off x="5806505" y="321678"/>
                <a:ext cx="185289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00CBFF"/>
                    </a:solidFill>
                    <a:latin typeface="Arial" pitchFamily="34" charset="0"/>
                    <a:cs typeface="Arial" pitchFamily="34" charset="0"/>
                  </a:rPr>
                  <a:t>Search Results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3921EFA-586A-42D5-A672-A849E6ECFFA8}"/>
                  </a:ext>
                </a:extLst>
              </p:cNvPr>
              <p:cNvSpPr/>
              <p:nvPr/>
            </p:nvSpPr>
            <p:spPr>
              <a:xfrm>
                <a:off x="5895771" y="573986"/>
                <a:ext cx="2015839" cy="66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Link to document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Position on page</a:t>
                </a:r>
                <a:endParaRPr lang="en-BE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FC0CDB3-83E5-4743-AD8D-52146A75934E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5689853" y="510364"/>
              <a:ext cx="3995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F83C037-80A1-4444-9201-6B03913F9DE9}"/>
              </a:ext>
            </a:extLst>
          </p:cNvPr>
          <p:cNvGrpSpPr/>
          <p:nvPr/>
        </p:nvGrpSpPr>
        <p:grpSpPr>
          <a:xfrm>
            <a:off x="3600452" y="1334797"/>
            <a:ext cx="5181776" cy="1265131"/>
            <a:chOff x="3600452" y="1334797"/>
            <a:chExt cx="5181776" cy="1265131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94E4C32-E2EC-47A7-9990-76968960237D}"/>
                </a:ext>
              </a:extLst>
            </p:cNvPr>
            <p:cNvCxnSpPr>
              <a:cxnSpLocks/>
              <a:endCxn id="116" idx="1"/>
            </p:cNvCxnSpPr>
            <p:nvPr/>
          </p:nvCxnSpPr>
          <p:spPr>
            <a:xfrm>
              <a:off x="5757861" y="1738918"/>
              <a:ext cx="376338" cy="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CDE12648-02DD-4AF7-9C47-63A0240A5EAA}"/>
                </a:ext>
              </a:extLst>
            </p:cNvPr>
            <p:cNvGrpSpPr/>
            <p:nvPr/>
          </p:nvGrpSpPr>
          <p:grpSpPr>
            <a:xfrm>
              <a:off x="3600452" y="1334797"/>
              <a:ext cx="5181776" cy="1265131"/>
              <a:chOff x="3600452" y="1334797"/>
              <a:chExt cx="5181776" cy="1265131"/>
            </a:xfrm>
          </p:grpSpPr>
          <p:sp>
            <p:nvSpPr>
              <p:cNvPr id="1044" name="Freeform 20"/>
              <p:cNvSpPr>
                <a:spLocks/>
              </p:cNvSpPr>
              <p:nvPr/>
            </p:nvSpPr>
            <p:spPr bwMode="auto">
              <a:xfrm rot="5400000">
                <a:off x="3851858" y="1903727"/>
                <a:ext cx="444795" cy="9476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0" y="0"/>
                  </a:cxn>
                  <a:cxn ang="0">
                    <a:pos x="197" y="4"/>
                  </a:cxn>
                  <a:cxn ang="0">
                    <a:pos x="241" y="15"/>
                  </a:cxn>
                  <a:cxn ang="0">
                    <a:pos x="282" y="32"/>
                  </a:cxn>
                  <a:cxn ang="0">
                    <a:pos x="319" y="55"/>
                  </a:cxn>
                  <a:cxn ang="0">
                    <a:pos x="353" y="84"/>
                  </a:cxn>
                  <a:cxn ang="0">
                    <a:pos x="382" y="118"/>
                  </a:cxn>
                  <a:cxn ang="0">
                    <a:pos x="405" y="155"/>
                  </a:cxn>
                  <a:cxn ang="0">
                    <a:pos x="422" y="196"/>
                  </a:cxn>
                  <a:cxn ang="0">
                    <a:pos x="433" y="240"/>
                  </a:cxn>
                  <a:cxn ang="0">
                    <a:pos x="437" y="287"/>
                  </a:cxn>
                  <a:cxn ang="0">
                    <a:pos x="437" y="931"/>
                  </a:cxn>
                  <a:cxn ang="0">
                    <a:pos x="342" y="931"/>
                  </a:cxn>
                  <a:cxn ang="0">
                    <a:pos x="342" y="287"/>
                  </a:cxn>
                  <a:cxn ang="0">
                    <a:pos x="338" y="249"/>
                  </a:cxn>
                  <a:cxn ang="0">
                    <a:pos x="327" y="213"/>
                  </a:cxn>
                  <a:cxn ang="0">
                    <a:pos x="309" y="180"/>
                  </a:cxn>
                  <a:cxn ang="0">
                    <a:pos x="286" y="151"/>
                  </a:cxn>
                  <a:cxn ang="0">
                    <a:pos x="257" y="128"/>
                  </a:cxn>
                  <a:cxn ang="0">
                    <a:pos x="224" y="110"/>
                  </a:cxn>
                  <a:cxn ang="0">
                    <a:pos x="188" y="99"/>
                  </a:cxn>
                  <a:cxn ang="0">
                    <a:pos x="150" y="95"/>
                  </a:cxn>
                  <a:cxn ang="0">
                    <a:pos x="0" y="95"/>
                  </a:cxn>
                  <a:cxn ang="0">
                    <a:pos x="0" y="0"/>
                  </a:cxn>
                </a:cxnLst>
                <a:rect l="0" t="0" r="r" b="b"/>
                <a:pathLst>
                  <a:path w="437" h="931">
                    <a:moveTo>
                      <a:pt x="0" y="0"/>
                    </a:moveTo>
                    <a:lnTo>
                      <a:pt x="150" y="0"/>
                    </a:lnTo>
                    <a:lnTo>
                      <a:pt x="197" y="4"/>
                    </a:lnTo>
                    <a:lnTo>
                      <a:pt x="241" y="15"/>
                    </a:lnTo>
                    <a:lnTo>
                      <a:pt x="282" y="32"/>
                    </a:lnTo>
                    <a:lnTo>
                      <a:pt x="319" y="55"/>
                    </a:lnTo>
                    <a:lnTo>
                      <a:pt x="353" y="84"/>
                    </a:lnTo>
                    <a:lnTo>
                      <a:pt x="382" y="118"/>
                    </a:lnTo>
                    <a:lnTo>
                      <a:pt x="405" y="155"/>
                    </a:lnTo>
                    <a:lnTo>
                      <a:pt x="422" y="196"/>
                    </a:lnTo>
                    <a:lnTo>
                      <a:pt x="433" y="240"/>
                    </a:lnTo>
                    <a:lnTo>
                      <a:pt x="437" y="287"/>
                    </a:lnTo>
                    <a:lnTo>
                      <a:pt x="437" y="931"/>
                    </a:lnTo>
                    <a:lnTo>
                      <a:pt x="342" y="931"/>
                    </a:lnTo>
                    <a:lnTo>
                      <a:pt x="342" y="287"/>
                    </a:lnTo>
                    <a:lnTo>
                      <a:pt x="338" y="249"/>
                    </a:lnTo>
                    <a:lnTo>
                      <a:pt x="327" y="213"/>
                    </a:lnTo>
                    <a:lnTo>
                      <a:pt x="309" y="180"/>
                    </a:lnTo>
                    <a:lnTo>
                      <a:pt x="286" y="151"/>
                    </a:lnTo>
                    <a:lnTo>
                      <a:pt x="257" y="128"/>
                    </a:lnTo>
                    <a:lnTo>
                      <a:pt x="224" y="110"/>
                    </a:lnTo>
                    <a:lnTo>
                      <a:pt x="188" y="99"/>
                    </a:lnTo>
                    <a:lnTo>
                      <a:pt x="150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3C699D8-79B4-4314-BC07-8DDCD62DA8D2}"/>
                  </a:ext>
                </a:extLst>
              </p:cNvPr>
              <p:cNvGrpSpPr/>
              <p:nvPr/>
            </p:nvGrpSpPr>
            <p:grpSpPr>
              <a:xfrm>
                <a:off x="4046940" y="1334797"/>
                <a:ext cx="851930" cy="852948"/>
                <a:chOff x="4046940" y="1334797"/>
                <a:chExt cx="851930" cy="852948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07A84EA3-A998-4E19-B38F-CB7A50D73A31}"/>
                    </a:ext>
                  </a:extLst>
                </p:cNvPr>
                <p:cNvGrpSpPr/>
                <p:nvPr/>
              </p:nvGrpSpPr>
              <p:grpSpPr>
                <a:xfrm>
                  <a:off x="4046940" y="1334797"/>
                  <a:ext cx="851930" cy="852948"/>
                  <a:chOff x="4747577" y="1315966"/>
                  <a:chExt cx="851930" cy="852948"/>
                </a:xfrm>
              </p:grpSpPr>
              <p:sp>
                <p:nvSpPr>
                  <p:cNvPr id="1049" name="Freeform 25"/>
                  <p:cNvSpPr>
                    <a:spLocks/>
                  </p:cNvSpPr>
                  <p:nvPr/>
                </p:nvSpPr>
                <p:spPr bwMode="auto">
                  <a:xfrm>
                    <a:off x="4747577" y="1315966"/>
                    <a:ext cx="851930" cy="852948"/>
                  </a:xfrm>
                  <a:custGeom>
                    <a:avLst/>
                    <a:gdLst/>
                    <a:ahLst/>
                    <a:cxnLst>
                      <a:cxn ang="0">
                        <a:pos x="418" y="0"/>
                      </a:cxn>
                      <a:cxn ang="0">
                        <a:pos x="474" y="4"/>
                      </a:cxn>
                      <a:cxn ang="0">
                        <a:pos x="529" y="15"/>
                      </a:cxn>
                      <a:cxn ang="0">
                        <a:pos x="581" y="33"/>
                      </a:cxn>
                      <a:cxn ang="0">
                        <a:pos x="629" y="58"/>
                      </a:cxn>
                      <a:cxn ang="0">
                        <a:pos x="673" y="88"/>
                      </a:cxn>
                      <a:cxn ang="0">
                        <a:pos x="714" y="122"/>
                      </a:cxn>
                      <a:cxn ang="0">
                        <a:pos x="749" y="163"/>
                      </a:cxn>
                      <a:cxn ang="0">
                        <a:pos x="779" y="207"/>
                      </a:cxn>
                      <a:cxn ang="0">
                        <a:pos x="804" y="255"/>
                      </a:cxn>
                      <a:cxn ang="0">
                        <a:pos x="822" y="308"/>
                      </a:cxn>
                      <a:cxn ang="0">
                        <a:pos x="833" y="363"/>
                      </a:cxn>
                      <a:cxn ang="0">
                        <a:pos x="837" y="419"/>
                      </a:cxn>
                      <a:cxn ang="0">
                        <a:pos x="833" y="475"/>
                      </a:cxn>
                      <a:cxn ang="0">
                        <a:pos x="822" y="530"/>
                      </a:cxn>
                      <a:cxn ang="0">
                        <a:pos x="804" y="582"/>
                      </a:cxn>
                      <a:cxn ang="0">
                        <a:pos x="779" y="630"/>
                      </a:cxn>
                      <a:cxn ang="0">
                        <a:pos x="749" y="674"/>
                      </a:cxn>
                      <a:cxn ang="0">
                        <a:pos x="714" y="714"/>
                      </a:cxn>
                      <a:cxn ang="0">
                        <a:pos x="673" y="750"/>
                      </a:cxn>
                      <a:cxn ang="0">
                        <a:pos x="629" y="780"/>
                      </a:cxn>
                      <a:cxn ang="0">
                        <a:pos x="581" y="805"/>
                      </a:cxn>
                      <a:cxn ang="0">
                        <a:pos x="529" y="823"/>
                      </a:cxn>
                      <a:cxn ang="0">
                        <a:pos x="474" y="834"/>
                      </a:cxn>
                      <a:cxn ang="0">
                        <a:pos x="418" y="838"/>
                      </a:cxn>
                      <a:cxn ang="0">
                        <a:pos x="361" y="834"/>
                      </a:cxn>
                      <a:cxn ang="0">
                        <a:pos x="307" y="823"/>
                      </a:cxn>
                      <a:cxn ang="0">
                        <a:pos x="256" y="805"/>
                      </a:cxn>
                      <a:cxn ang="0">
                        <a:pos x="208" y="780"/>
                      </a:cxn>
                      <a:cxn ang="0">
                        <a:pos x="164" y="750"/>
                      </a:cxn>
                      <a:cxn ang="0">
                        <a:pos x="122" y="714"/>
                      </a:cxn>
                      <a:cxn ang="0">
                        <a:pos x="88" y="674"/>
                      </a:cxn>
                      <a:cxn ang="0">
                        <a:pos x="58" y="630"/>
                      </a:cxn>
                      <a:cxn ang="0">
                        <a:pos x="33" y="582"/>
                      </a:cxn>
                      <a:cxn ang="0">
                        <a:pos x="15" y="530"/>
                      </a:cxn>
                      <a:cxn ang="0">
                        <a:pos x="4" y="475"/>
                      </a:cxn>
                      <a:cxn ang="0">
                        <a:pos x="0" y="419"/>
                      </a:cxn>
                      <a:cxn ang="0">
                        <a:pos x="4" y="363"/>
                      </a:cxn>
                      <a:cxn ang="0">
                        <a:pos x="15" y="308"/>
                      </a:cxn>
                      <a:cxn ang="0">
                        <a:pos x="33" y="255"/>
                      </a:cxn>
                      <a:cxn ang="0">
                        <a:pos x="58" y="207"/>
                      </a:cxn>
                      <a:cxn ang="0">
                        <a:pos x="88" y="163"/>
                      </a:cxn>
                      <a:cxn ang="0">
                        <a:pos x="122" y="122"/>
                      </a:cxn>
                      <a:cxn ang="0">
                        <a:pos x="164" y="88"/>
                      </a:cxn>
                      <a:cxn ang="0">
                        <a:pos x="208" y="58"/>
                      </a:cxn>
                      <a:cxn ang="0">
                        <a:pos x="256" y="33"/>
                      </a:cxn>
                      <a:cxn ang="0">
                        <a:pos x="307" y="15"/>
                      </a:cxn>
                      <a:cxn ang="0">
                        <a:pos x="361" y="4"/>
                      </a:cxn>
                      <a:cxn ang="0">
                        <a:pos x="418" y="0"/>
                      </a:cxn>
                    </a:cxnLst>
                    <a:rect l="0" t="0" r="r" b="b"/>
                    <a:pathLst>
                      <a:path w="837" h="838">
                        <a:moveTo>
                          <a:pt x="418" y="0"/>
                        </a:moveTo>
                        <a:lnTo>
                          <a:pt x="474" y="4"/>
                        </a:lnTo>
                        <a:lnTo>
                          <a:pt x="529" y="15"/>
                        </a:lnTo>
                        <a:lnTo>
                          <a:pt x="581" y="33"/>
                        </a:lnTo>
                        <a:lnTo>
                          <a:pt x="629" y="58"/>
                        </a:lnTo>
                        <a:lnTo>
                          <a:pt x="673" y="88"/>
                        </a:lnTo>
                        <a:lnTo>
                          <a:pt x="714" y="122"/>
                        </a:lnTo>
                        <a:lnTo>
                          <a:pt x="749" y="163"/>
                        </a:lnTo>
                        <a:lnTo>
                          <a:pt x="779" y="207"/>
                        </a:lnTo>
                        <a:lnTo>
                          <a:pt x="804" y="255"/>
                        </a:lnTo>
                        <a:lnTo>
                          <a:pt x="822" y="308"/>
                        </a:lnTo>
                        <a:lnTo>
                          <a:pt x="833" y="363"/>
                        </a:lnTo>
                        <a:lnTo>
                          <a:pt x="837" y="419"/>
                        </a:lnTo>
                        <a:lnTo>
                          <a:pt x="833" y="475"/>
                        </a:lnTo>
                        <a:lnTo>
                          <a:pt x="822" y="530"/>
                        </a:lnTo>
                        <a:lnTo>
                          <a:pt x="804" y="582"/>
                        </a:lnTo>
                        <a:lnTo>
                          <a:pt x="779" y="630"/>
                        </a:lnTo>
                        <a:lnTo>
                          <a:pt x="749" y="674"/>
                        </a:lnTo>
                        <a:lnTo>
                          <a:pt x="714" y="714"/>
                        </a:lnTo>
                        <a:lnTo>
                          <a:pt x="673" y="750"/>
                        </a:lnTo>
                        <a:lnTo>
                          <a:pt x="629" y="780"/>
                        </a:lnTo>
                        <a:lnTo>
                          <a:pt x="581" y="805"/>
                        </a:lnTo>
                        <a:lnTo>
                          <a:pt x="529" y="823"/>
                        </a:lnTo>
                        <a:lnTo>
                          <a:pt x="474" y="834"/>
                        </a:lnTo>
                        <a:lnTo>
                          <a:pt x="418" y="838"/>
                        </a:lnTo>
                        <a:lnTo>
                          <a:pt x="361" y="834"/>
                        </a:lnTo>
                        <a:lnTo>
                          <a:pt x="307" y="823"/>
                        </a:lnTo>
                        <a:lnTo>
                          <a:pt x="256" y="805"/>
                        </a:lnTo>
                        <a:lnTo>
                          <a:pt x="208" y="780"/>
                        </a:lnTo>
                        <a:lnTo>
                          <a:pt x="164" y="750"/>
                        </a:lnTo>
                        <a:lnTo>
                          <a:pt x="122" y="714"/>
                        </a:lnTo>
                        <a:lnTo>
                          <a:pt x="88" y="674"/>
                        </a:lnTo>
                        <a:lnTo>
                          <a:pt x="58" y="630"/>
                        </a:lnTo>
                        <a:lnTo>
                          <a:pt x="33" y="582"/>
                        </a:lnTo>
                        <a:lnTo>
                          <a:pt x="15" y="530"/>
                        </a:lnTo>
                        <a:lnTo>
                          <a:pt x="4" y="475"/>
                        </a:lnTo>
                        <a:lnTo>
                          <a:pt x="0" y="419"/>
                        </a:lnTo>
                        <a:lnTo>
                          <a:pt x="4" y="363"/>
                        </a:lnTo>
                        <a:lnTo>
                          <a:pt x="15" y="308"/>
                        </a:lnTo>
                        <a:lnTo>
                          <a:pt x="33" y="255"/>
                        </a:lnTo>
                        <a:lnTo>
                          <a:pt x="58" y="207"/>
                        </a:lnTo>
                        <a:lnTo>
                          <a:pt x="88" y="163"/>
                        </a:lnTo>
                        <a:lnTo>
                          <a:pt x="122" y="122"/>
                        </a:lnTo>
                        <a:lnTo>
                          <a:pt x="164" y="88"/>
                        </a:lnTo>
                        <a:lnTo>
                          <a:pt x="208" y="58"/>
                        </a:lnTo>
                        <a:lnTo>
                          <a:pt x="256" y="33"/>
                        </a:lnTo>
                        <a:lnTo>
                          <a:pt x="307" y="15"/>
                        </a:lnTo>
                        <a:lnTo>
                          <a:pt x="361" y="4"/>
                        </a:lnTo>
                        <a:lnTo>
                          <a:pt x="418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80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  <a:tileRect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56" name="Freeform 32"/>
                  <p:cNvSpPr>
                    <a:spLocks/>
                  </p:cNvSpPr>
                  <p:nvPr/>
                </p:nvSpPr>
                <p:spPr bwMode="auto">
                  <a:xfrm>
                    <a:off x="4845289" y="1413679"/>
                    <a:ext cx="657523" cy="657523"/>
                  </a:xfrm>
                  <a:custGeom>
                    <a:avLst/>
                    <a:gdLst/>
                    <a:ahLst/>
                    <a:cxnLst>
                      <a:cxn ang="0">
                        <a:pos x="322" y="0"/>
                      </a:cxn>
                      <a:cxn ang="0">
                        <a:pos x="356" y="2"/>
                      </a:cxn>
                      <a:cxn ang="0">
                        <a:pos x="404" y="11"/>
                      </a:cxn>
                      <a:cxn ang="0">
                        <a:pos x="448" y="26"/>
                      </a:cxn>
                      <a:cxn ang="0">
                        <a:pos x="488" y="47"/>
                      </a:cxn>
                      <a:cxn ang="0">
                        <a:pos x="526" y="73"/>
                      </a:cxn>
                      <a:cxn ang="0">
                        <a:pos x="562" y="106"/>
                      </a:cxn>
                      <a:cxn ang="0">
                        <a:pos x="581" y="131"/>
                      </a:cxn>
                      <a:cxn ang="0">
                        <a:pos x="609" y="175"/>
                      </a:cxn>
                      <a:cxn ang="0">
                        <a:pos x="628" y="221"/>
                      </a:cxn>
                      <a:cxn ang="0">
                        <a:pos x="640" y="269"/>
                      </a:cxn>
                      <a:cxn ang="0">
                        <a:pos x="646" y="319"/>
                      </a:cxn>
                      <a:cxn ang="0">
                        <a:pos x="642" y="372"/>
                      </a:cxn>
                      <a:cxn ang="0">
                        <a:pos x="635" y="404"/>
                      </a:cxn>
                      <a:cxn ang="0">
                        <a:pos x="621" y="445"/>
                      </a:cxn>
                      <a:cxn ang="0">
                        <a:pos x="603" y="482"/>
                      </a:cxn>
                      <a:cxn ang="0">
                        <a:pos x="581" y="515"/>
                      </a:cxn>
                      <a:cxn ang="0">
                        <a:pos x="555" y="547"/>
                      </a:cxn>
                      <a:cxn ang="0">
                        <a:pos x="524" y="574"/>
                      </a:cxn>
                      <a:cxn ang="0">
                        <a:pos x="489" y="599"/>
                      </a:cxn>
                      <a:cxn ang="0">
                        <a:pos x="462" y="614"/>
                      </a:cxn>
                      <a:cxn ang="0">
                        <a:pos x="415" y="632"/>
                      </a:cxn>
                      <a:cxn ang="0">
                        <a:pos x="370" y="643"/>
                      </a:cxn>
                      <a:cxn ang="0">
                        <a:pos x="323" y="646"/>
                      </a:cxn>
                      <a:cxn ang="0">
                        <a:pos x="275" y="643"/>
                      </a:cxn>
                      <a:cxn ang="0">
                        <a:pos x="227" y="632"/>
                      </a:cxn>
                      <a:cxn ang="0">
                        <a:pos x="197" y="621"/>
                      </a:cxn>
                      <a:cxn ang="0">
                        <a:pos x="151" y="598"/>
                      </a:cxn>
                      <a:cxn ang="0">
                        <a:pos x="112" y="567"/>
                      </a:cxn>
                      <a:cxn ang="0">
                        <a:pos x="79" y="534"/>
                      </a:cxn>
                      <a:cxn ang="0">
                        <a:pos x="48" y="495"/>
                      </a:cxn>
                      <a:cxn ang="0">
                        <a:pos x="25" y="449"/>
                      </a:cxn>
                      <a:cxn ang="0">
                        <a:pos x="14" y="419"/>
                      </a:cxn>
                      <a:cxn ang="0">
                        <a:pos x="5" y="374"/>
                      </a:cxn>
                      <a:cxn ang="0">
                        <a:pos x="0" y="330"/>
                      </a:cxn>
                      <a:cxn ang="0">
                        <a:pos x="2" y="286"/>
                      </a:cxn>
                      <a:cxn ang="0">
                        <a:pos x="10" y="242"/>
                      </a:cxn>
                      <a:cxn ang="0">
                        <a:pos x="25" y="198"/>
                      </a:cxn>
                      <a:cxn ang="0">
                        <a:pos x="39" y="169"/>
                      </a:cxn>
                      <a:cxn ang="0">
                        <a:pos x="68" y="127"/>
                      </a:cxn>
                      <a:cxn ang="0">
                        <a:pos x="99" y="91"/>
                      </a:cxn>
                      <a:cxn ang="0">
                        <a:pos x="138" y="59"/>
                      </a:cxn>
                      <a:cxn ang="0">
                        <a:pos x="179" y="35"/>
                      </a:cxn>
                      <a:cxn ang="0">
                        <a:pos x="227" y="14"/>
                      </a:cxn>
                      <a:cxn ang="0">
                        <a:pos x="259" y="7"/>
                      </a:cxn>
                      <a:cxn ang="0">
                        <a:pos x="290" y="2"/>
                      </a:cxn>
                      <a:cxn ang="0">
                        <a:pos x="322" y="0"/>
                      </a:cxn>
                    </a:cxnLst>
                    <a:rect l="0" t="0" r="r" b="b"/>
                    <a:pathLst>
                      <a:path w="646" h="646">
                        <a:moveTo>
                          <a:pt x="322" y="0"/>
                        </a:moveTo>
                        <a:lnTo>
                          <a:pt x="356" y="2"/>
                        </a:lnTo>
                        <a:lnTo>
                          <a:pt x="404" y="11"/>
                        </a:lnTo>
                        <a:lnTo>
                          <a:pt x="448" y="26"/>
                        </a:lnTo>
                        <a:lnTo>
                          <a:pt x="488" y="47"/>
                        </a:lnTo>
                        <a:lnTo>
                          <a:pt x="526" y="73"/>
                        </a:lnTo>
                        <a:lnTo>
                          <a:pt x="562" y="106"/>
                        </a:lnTo>
                        <a:lnTo>
                          <a:pt x="581" y="131"/>
                        </a:lnTo>
                        <a:lnTo>
                          <a:pt x="609" y="175"/>
                        </a:lnTo>
                        <a:lnTo>
                          <a:pt x="628" y="221"/>
                        </a:lnTo>
                        <a:lnTo>
                          <a:pt x="640" y="269"/>
                        </a:lnTo>
                        <a:lnTo>
                          <a:pt x="646" y="319"/>
                        </a:lnTo>
                        <a:lnTo>
                          <a:pt x="642" y="372"/>
                        </a:lnTo>
                        <a:lnTo>
                          <a:pt x="635" y="404"/>
                        </a:lnTo>
                        <a:lnTo>
                          <a:pt x="621" y="445"/>
                        </a:lnTo>
                        <a:lnTo>
                          <a:pt x="603" y="482"/>
                        </a:lnTo>
                        <a:lnTo>
                          <a:pt x="581" y="515"/>
                        </a:lnTo>
                        <a:lnTo>
                          <a:pt x="555" y="547"/>
                        </a:lnTo>
                        <a:lnTo>
                          <a:pt x="524" y="574"/>
                        </a:lnTo>
                        <a:lnTo>
                          <a:pt x="489" y="599"/>
                        </a:lnTo>
                        <a:lnTo>
                          <a:pt x="462" y="614"/>
                        </a:lnTo>
                        <a:lnTo>
                          <a:pt x="415" y="632"/>
                        </a:lnTo>
                        <a:lnTo>
                          <a:pt x="370" y="643"/>
                        </a:lnTo>
                        <a:lnTo>
                          <a:pt x="323" y="646"/>
                        </a:lnTo>
                        <a:lnTo>
                          <a:pt x="275" y="643"/>
                        </a:lnTo>
                        <a:lnTo>
                          <a:pt x="227" y="632"/>
                        </a:lnTo>
                        <a:lnTo>
                          <a:pt x="197" y="621"/>
                        </a:lnTo>
                        <a:lnTo>
                          <a:pt x="151" y="598"/>
                        </a:lnTo>
                        <a:lnTo>
                          <a:pt x="112" y="567"/>
                        </a:lnTo>
                        <a:lnTo>
                          <a:pt x="79" y="534"/>
                        </a:lnTo>
                        <a:lnTo>
                          <a:pt x="48" y="495"/>
                        </a:lnTo>
                        <a:lnTo>
                          <a:pt x="25" y="449"/>
                        </a:lnTo>
                        <a:lnTo>
                          <a:pt x="14" y="419"/>
                        </a:lnTo>
                        <a:lnTo>
                          <a:pt x="5" y="374"/>
                        </a:lnTo>
                        <a:lnTo>
                          <a:pt x="0" y="330"/>
                        </a:lnTo>
                        <a:lnTo>
                          <a:pt x="2" y="286"/>
                        </a:lnTo>
                        <a:lnTo>
                          <a:pt x="10" y="242"/>
                        </a:lnTo>
                        <a:lnTo>
                          <a:pt x="25" y="198"/>
                        </a:lnTo>
                        <a:lnTo>
                          <a:pt x="39" y="169"/>
                        </a:lnTo>
                        <a:lnTo>
                          <a:pt x="68" y="127"/>
                        </a:lnTo>
                        <a:lnTo>
                          <a:pt x="99" y="91"/>
                        </a:lnTo>
                        <a:lnTo>
                          <a:pt x="138" y="59"/>
                        </a:lnTo>
                        <a:lnTo>
                          <a:pt x="179" y="35"/>
                        </a:lnTo>
                        <a:lnTo>
                          <a:pt x="227" y="14"/>
                        </a:lnTo>
                        <a:lnTo>
                          <a:pt x="259" y="7"/>
                        </a:lnTo>
                        <a:lnTo>
                          <a:pt x="290" y="2"/>
                        </a:lnTo>
                        <a:lnTo>
                          <a:pt x="322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DFA45E13-B555-4EE9-9EA0-13B694329E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18378" y="1407003"/>
                  <a:ext cx="709053" cy="709053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F2E1B6C8-303B-43A8-8736-CCE5471F3D37}"/>
                  </a:ext>
                </a:extLst>
              </p:cNvPr>
              <p:cNvGrpSpPr/>
              <p:nvPr/>
            </p:nvGrpSpPr>
            <p:grpSpPr>
              <a:xfrm>
                <a:off x="4884023" y="1407003"/>
                <a:ext cx="3898205" cy="663831"/>
                <a:chOff x="5806505" y="123294"/>
                <a:chExt cx="3898205" cy="663831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06A621F7-5AC6-4691-A30C-E90AEFAF12DE}"/>
                    </a:ext>
                  </a:extLst>
                </p:cNvPr>
                <p:cNvSpPr/>
                <p:nvPr/>
              </p:nvSpPr>
              <p:spPr>
                <a:xfrm>
                  <a:off x="5806505" y="321678"/>
                  <a:ext cx="1852897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Search API</a:t>
                  </a: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3A63DD52-5915-45A0-AAD4-0F0AC3BEA312}"/>
                    </a:ext>
                  </a:extLst>
                </p:cNvPr>
                <p:cNvSpPr/>
                <p:nvPr/>
              </p:nvSpPr>
              <p:spPr>
                <a:xfrm>
                  <a:off x="7056681" y="123294"/>
                  <a:ext cx="2648029" cy="6638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Search directly in the perception matrix</a:t>
                  </a:r>
                </a:p>
                <a:p>
                  <a:r>
                    <a:rPr lang="en-US" sz="120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 OCR needed or wanted</a:t>
                  </a:r>
                  <a:endParaRPr lang="en-BE" sz="1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7C8D04-8433-4D5A-818C-E1845D853E30}"/>
              </a:ext>
            </a:extLst>
          </p:cNvPr>
          <p:cNvGrpSpPr/>
          <p:nvPr/>
        </p:nvGrpSpPr>
        <p:grpSpPr>
          <a:xfrm>
            <a:off x="96216" y="3704730"/>
            <a:ext cx="3158404" cy="822157"/>
            <a:chOff x="96216" y="3704730"/>
            <a:chExt cx="3158404" cy="822157"/>
          </a:xfrm>
        </p:grpSpPr>
        <p:cxnSp>
          <p:nvCxnSpPr>
            <p:cNvPr id="121" name="Connector: Elbow 120">
              <a:extLst>
                <a:ext uri="{FF2B5EF4-FFF2-40B4-BE49-F238E27FC236}">
                  <a16:creationId xmlns:a16="http://schemas.microsoft.com/office/drawing/2014/main" id="{0F69E326-6606-40B2-9986-69B87158E8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468295" y="3381679"/>
              <a:ext cx="463274" cy="1109376"/>
            </a:xfrm>
            <a:prstGeom prst="bentConnector2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52A49C9-AA6D-4E96-9AB2-516616EB9FCB}"/>
                </a:ext>
              </a:extLst>
            </p:cNvPr>
            <p:cNvGrpSpPr/>
            <p:nvPr/>
          </p:nvGrpSpPr>
          <p:grpSpPr>
            <a:xfrm>
              <a:off x="96216" y="3809121"/>
              <a:ext cx="2205418" cy="717766"/>
              <a:chOff x="96216" y="3809121"/>
              <a:chExt cx="2205418" cy="717766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7256A400-9A4A-4BB0-9AE1-257AF24801F5}"/>
                  </a:ext>
                </a:extLst>
              </p:cNvPr>
              <p:cNvSpPr/>
              <p:nvPr/>
            </p:nvSpPr>
            <p:spPr>
              <a:xfrm>
                <a:off x="96216" y="3809121"/>
                <a:ext cx="2205418" cy="7177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DC9BF4-8EB5-4949-A670-DF1D7C8BB785}"/>
                  </a:ext>
                </a:extLst>
              </p:cNvPr>
              <p:cNvSpPr txBox="1"/>
              <p:nvPr/>
            </p:nvSpPr>
            <p:spPr>
              <a:xfrm>
                <a:off x="197725" y="3832666"/>
                <a:ext cx="20008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Contains all the possible interpretations, uncertainty, probabilities, etc.</a:t>
                </a:r>
              </a:p>
            </p:txBody>
          </p: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7F59C19-2310-4267-A529-F514D0B85600}"/>
              </a:ext>
            </a:extLst>
          </p:cNvPr>
          <p:cNvGrpSpPr/>
          <p:nvPr/>
        </p:nvGrpSpPr>
        <p:grpSpPr>
          <a:xfrm>
            <a:off x="4472905" y="3723561"/>
            <a:ext cx="3554410" cy="1297299"/>
            <a:chOff x="4472905" y="3723561"/>
            <a:chExt cx="3554410" cy="1297299"/>
          </a:xfrm>
        </p:grpSpPr>
        <p:sp>
          <p:nvSpPr>
            <p:cNvPr id="1047" name="Freeform 23"/>
            <p:cNvSpPr>
              <a:spLocks/>
            </p:cNvSpPr>
            <p:nvPr/>
          </p:nvSpPr>
          <p:spPr bwMode="auto">
            <a:xfrm>
              <a:off x="4472905" y="3723561"/>
              <a:ext cx="443777" cy="94760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0"/>
                </a:cxn>
                <a:cxn ang="0">
                  <a:pos x="96" y="644"/>
                </a:cxn>
                <a:cxn ang="0">
                  <a:pos x="100" y="682"/>
                </a:cxn>
                <a:cxn ang="0">
                  <a:pos x="111" y="718"/>
                </a:cxn>
                <a:cxn ang="0">
                  <a:pos x="129" y="750"/>
                </a:cxn>
                <a:cxn ang="0">
                  <a:pos x="152" y="779"/>
                </a:cxn>
                <a:cxn ang="0">
                  <a:pos x="180" y="802"/>
                </a:cxn>
                <a:cxn ang="0">
                  <a:pos x="213" y="820"/>
                </a:cxn>
                <a:cxn ang="0">
                  <a:pos x="248" y="831"/>
                </a:cxn>
                <a:cxn ang="0">
                  <a:pos x="287" y="835"/>
                </a:cxn>
                <a:cxn ang="0">
                  <a:pos x="436" y="835"/>
                </a:cxn>
                <a:cxn ang="0">
                  <a:pos x="436" y="931"/>
                </a:cxn>
                <a:cxn ang="0">
                  <a:pos x="287" y="931"/>
                </a:cxn>
                <a:cxn ang="0">
                  <a:pos x="240" y="927"/>
                </a:cxn>
                <a:cxn ang="0">
                  <a:pos x="196" y="916"/>
                </a:cxn>
                <a:cxn ang="0">
                  <a:pos x="155" y="899"/>
                </a:cxn>
                <a:cxn ang="0">
                  <a:pos x="118" y="876"/>
                </a:cxn>
                <a:cxn ang="0">
                  <a:pos x="83" y="847"/>
                </a:cxn>
                <a:cxn ang="0">
                  <a:pos x="55" y="813"/>
                </a:cxn>
                <a:cxn ang="0">
                  <a:pos x="31" y="776"/>
                </a:cxn>
                <a:cxn ang="0">
                  <a:pos x="15" y="735"/>
                </a:cxn>
                <a:cxn ang="0">
                  <a:pos x="4" y="691"/>
                </a:cxn>
                <a:cxn ang="0">
                  <a:pos x="0" y="644"/>
                </a:cxn>
                <a:cxn ang="0">
                  <a:pos x="0" y="0"/>
                </a:cxn>
              </a:cxnLst>
              <a:rect l="0" t="0" r="r" b="b"/>
              <a:pathLst>
                <a:path w="436" h="931">
                  <a:moveTo>
                    <a:pt x="0" y="0"/>
                  </a:moveTo>
                  <a:lnTo>
                    <a:pt x="96" y="0"/>
                  </a:lnTo>
                  <a:lnTo>
                    <a:pt x="96" y="644"/>
                  </a:lnTo>
                  <a:lnTo>
                    <a:pt x="100" y="682"/>
                  </a:lnTo>
                  <a:lnTo>
                    <a:pt x="111" y="718"/>
                  </a:lnTo>
                  <a:lnTo>
                    <a:pt x="129" y="750"/>
                  </a:lnTo>
                  <a:lnTo>
                    <a:pt x="152" y="779"/>
                  </a:lnTo>
                  <a:lnTo>
                    <a:pt x="180" y="802"/>
                  </a:lnTo>
                  <a:lnTo>
                    <a:pt x="213" y="820"/>
                  </a:lnTo>
                  <a:lnTo>
                    <a:pt x="248" y="831"/>
                  </a:lnTo>
                  <a:lnTo>
                    <a:pt x="287" y="835"/>
                  </a:lnTo>
                  <a:lnTo>
                    <a:pt x="436" y="835"/>
                  </a:lnTo>
                  <a:lnTo>
                    <a:pt x="436" y="931"/>
                  </a:lnTo>
                  <a:lnTo>
                    <a:pt x="287" y="931"/>
                  </a:lnTo>
                  <a:lnTo>
                    <a:pt x="240" y="927"/>
                  </a:lnTo>
                  <a:lnTo>
                    <a:pt x="196" y="916"/>
                  </a:lnTo>
                  <a:lnTo>
                    <a:pt x="155" y="899"/>
                  </a:lnTo>
                  <a:lnTo>
                    <a:pt x="118" y="876"/>
                  </a:lnTo>
                  <a:lnTo>
                    <a:pt x="83" y="847"/>
                  </a:lnTo>
                  <a:lnTo>
                    <a:pt x="55" y="813"/>
                  </a:lnTo>
                  <a:lnTo>
                    <a:pt x="31" y="776"/>
                  </a:lnTo>
                  <a:lnTo>
                    <a:pt x="15" y="735"/>
                  </a:lnTo>
                  <a:lnTo>
                    <a:pt x="4" y="691"/>
                  </a:lnTo>
                  <a:lnTo>
                    <a:pt x="0" y="64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0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chemeClr val="bg1"/>
                </a:solidFill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95B55D1E-F0B4-4F8E-8C6A-9B9CA9FA2F12}"/>
                </a:ext>
              </a:extLst>
            </p:cNvPr>
            <p:cNvGrpSpPr/>
            <p:nvPr/>
          </p:nvGrpSpPr>
          <p:grpSpPr>
            <a:xfrm>
              <a:off x="4847309" y="4168930"/>
              <a:ext cx="851930" cy="851930"/>
              <a:chOff x="331011" y="2155133"/>
              <a:chExt cx="851930" cy="851930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021E8D76-6C48-4720-BC03-50E1AD6681CC}"/>
                  </a:ext>
                </a:extLst>
              </p:cNvPr>
              <p:cNvGrpSpPr/>
              <p:nvPr/>
            </p:nvGrpSpPr>
            <p:grpSpPr>
              <a:xfrm>
                <a:off x="331011" y="2155133"/>
                <a:ext cx="851930" cy="851930"/>
                <a:chOff x="331011" y="2155133"/>
                <a:chExt cx="851930" cy="851930"/>
              </a:xfrm>
            </p:grpSpPr>
            <p:sp>
              <p:nvSpPr>
                <p:cNvPr id="94" name="Freeform 27">
                  <a:extLst>
                    <a:ext uri="{FF2B5EF4-FFF2-40B4-BE49-F238E27FC236}">
                      <a16:creationId xmlns:a16="http://schemas.microsoft.com/office/drawing/2014/main" id="{45FB2FB0-F452-4A7B-8588-887C84079E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011" y="2155133"/>
                  <a:ext cx="851930" cy="851930"/>
                </a:xfrm>
                <a:custGeom>
                  <a:avLst/>
                  <a:gdLst/>
                  <a:ahLst/>
                  <a:cxnLst>
                    <a:cxn ang="0">
                      <a:pos x="418" y="0"/>
                    </a:cxn>
                    <a:cxn ang="0">
                      <a:pos x="474" y="4"/>
                    </a:cxn>
                    <a:cxn ang="0">
                      <a:pos x="529" y="15"/>
                    </a:cxn>
                    <a:cxn ang="0">
                      <a:pos x="581" y="33"/>
                    </a:cxn>
                    <a:cxn ang="0">
                      <a:pos x="629" y="58"/>
                    </a:cxn>
                    <a:cxn ang="0">
                      <a:pos x="673" y="88"/>
                    </a:cxn>
                    <a:cxn ang="0">
                      <a:pos x="714" y="123"/>
                    </a:cxn>
                    <a:cxn ang="0">
                      <a:pos x="749" y="164"/>
                    </a:cxn>
                    <a:cxn ang="0">
                      <a:pos x="779" y="208"/>
                    </a:cxn>
                    <a:cxn ang="0">
                      <a:pos x="804" y="256"/>
                    </a:cxn>
                    <a:cxn ang="0">
                      <a:pos x="822" y="307"/>
                    </a:cxn>
                    <a:cxn ang="0">
                      <a:pos x="833" y="362"/>
                    </a:cxn>
                    <a:cxn ang="0">
                      <a:pos x="837" y="418"/>
                    </a:cxn>
                    <a:cxn ang="0">
                      <a:pos x="833" y="474"/>
                    </a:cxn>
                    <a:cxn ang="0">
                      <a:pos x="822" y="529"/>
                    </a:cxn>
                    <a:cxn ang="0">
                      <a:pos x="804" y="581"/>
                    </a:cxn>
                    <a:cxn ang="0">
                      <a:pos x="779" y="629"/>
                    </a:cxn>
                    <a:cxn ang="0">
                      <a:pos x="749" y="673"/>
                    </a:cxn>
                    <a:cxn ang="0">
                      <a:pos x="714" y="713"/>
                    </a:cxn>
                    <a:cxn ang="0">
                      <a:pos x="673" y="749"/>
                    </a:cxn>
                    <a:cxn ang="0">
                      <a:pos x="629" y="779"/>
                    </a:cxn>
                    <a:cxn ang="0">
                      <a:pos x="581" y="804"/>
                    </a:cxn>
                    <a:cxn ang="0">
                      <a:pos x="529" y="822"/>
                    </a:cxn>
                    <a:cxn ang="0">
                      <a:pos x="474" y="833"/>
                    </a:cxn>
                    <a:cxn ang="0">
                      <a:pos x="418" y="837"/>
                    </a:cxn>
                    <a:cxn ang="0">
                      <a:pos x="361" y="833"/>
                    </a:cxn>
                    <a:cxn ang="0">
                      <a:pos x="307" y="822"/>
                    </a:cxn>
                    <a:cxn ang="0">
                      <a:pos x="256" y="804"/>
                    </a:cxn>
                    <a:cxn ang="0">
                      <a:pos x="208" y="779"/>
                    </a:cxn>
                    <a:cxn ang="0">
                      <a:pos x="164" y="749"/>
                    </a:cxn>
                    <a:cxn ang="0">
                      <a:pos x="122" y="713"/>
                    </a:cxn>
                    <a:cxn ang="0">
                      <a:pos x="88" y="673"/>
                    </a:cxn>
                    <a:cxn ang="0">
                      <a:pos x="58" y="629"/>
                    </a:cxn>
                    <a:cxn ang="0">
                      <a:pos x="33" y="581"/>
                    </a:cxn>
                    <a:cxn ang="0">
                      <a:pos x="15" y="529"/>
                    </a:cxn>
                    <a:cxn ang="0">
                      <a:pos x="4" y="474"/>
                    </a:cxn>
                    <a:cxn ang="0">
                      <a:pos x="0" y="418"/>
                    </a:cxn>
                    <a:cxn ang="0">
                      <a:pos x="4" y="362"/>
                    </a:cxn>
                    <a:cxn ang="0">
                      <a:pos x="15" y="307"/>
                    </a:cxn>
                    <a:cxn ang="0">
                      <a:pos x="33" y="256"/>
                    </a:cxn>
                    <a:cxn ang="0">
                      <a:pos x="58" y="208"/>
                    </a:cxn>
                    <a:cxn ang="0">
                      <a:pos x="88" y="164"/>
                    </a:cxn>
                    <a:cxn ang="0">
                      <a:pos x="122" y="123"/>
                    </a:cxn>
                    <a:cxn ang="0">
                      <a:pos x="164" y="88"/>
                    </a:cxn>
                    <a:cxn ang="0">
                      <a:pos x="208" y="58"/>
                    </a:cxn>
                    <a:cxn ang="0">
                      <a:pos x="256" y="33"/>
                    </a:cxn>
                    <a:cxn ang="0">
                      <a:pos x="307" y="15"/>
                    </a:cxn>
                    <a:cxn ang="0">
                      <a:pos x="361" y="4"/>
                    </a:cxn>
                    <a:cxn ang="0">
                      <a:pos x="418" y="0"/>
                    </a:cxn>
                  </a:cxnLst>
                  <a:rect l="0" t="0" r="r" b="b"/>
                  <a:pathLst>
                    <a:path w="837" h="837">
                      <a:moveTo>
                        <a:pt x="418" y="0"/>
                      </a:moveTo>
                      <a:lnTo>
                        <a:pt x="474" y="4"/>
                      </a:lnTo>
                      <a:lnTo>
                        <a:pt x="529" y="15"/>
                      </a:lnTo>
                      <a:lnTo>
                        <a:pt x="581" y="33"/>
                      </a:lnTo>
                      <a:lnTo>
                        <a:pt x="629" y="58"/>
                      </a:lnTo>
                      <a:lnTo>
                        <a:pt x="673" y="88"/>
                      </a:lnTo>
                      <a:lnTo>
                        <a:pt x="714" y="123"/>
                      </a:lnTo>
                      <a:lnTo>
                        <a:pt x="749" y="164"/>
                      </a:lnTo>
                      <a:lnTo>
                        <a:pt x="779" y="208"/>
                      </a:lnTo>
                      <a:lnTo>
                        <a:pt x="804" y="256"/>
                      </a:lnTo>
                      <a:lnTo>
                        <a:pt x="822" y="307"/>
                      </a:lnTo>
                      <a:lnTo>
                        <a:pt x="833" y="362"/>
                      </a:lnTo>
                      <a:lnTo>
                        <a:pt x="837" y="418"/>
                      </a:lnTo>
                      <a:lnTo>
                        <a:pt x="833" y="474"/>
                      </a:lnTo>
                      <a:lnTo>
                        <a:pt x="822" y="529"/>
                      </a:lnTo>
                      <a:lnTo>
                        <a:pt x="804" y="581"/>
                      </a:lnTo>
                      <a:lnTo>
                        <a:pt x="779" y="629"/>
                      </a:lnTo>
                      <a:lnTo>
                        <a:pt x="749" y="673"/>
                      </a:lnTo>
                      <a:lnTo>
                        <a:pt x="714" y="713"/>
                      </a:lnTo>
                      <a:lnTo>
                        <a:pt x="673" y="749"/>
                      </a:lnTo>
                      <a:lnTo>
                        <a:pt x="629" y="779"/>
                      </a:lnTo>
                      <a:lnTo>
                        <a:pt x="581" y="804"/>
                      </a:lnTo>
                      <a:lnTo>
                        <a:pt x="529" y="822"/>
                      </a:lnTo>
                      <a:lnTo>
                        <a:pt x="474" y="833"/>
                      </a:lnTo>
                      <a:lnTo>
                        <a:pt x="418" y="837"/>
                      </a:lnTo>
                      <a:lnTo>
                        <a:pt x="361" y="833"/>
                      </a:lnTo>
                      <a:lnTo>
                        <a:pt x="307" y="822"/>
                      </a:lnTo>
                      <a:lnTo>
                        <a:pt x="256" y="804"/>
                      </a:lnTo>
                      <a:lnTo>
                        <a:pt x="208" y="779"/>
                      </a:lnTo>
                      <a:lnTo>
                        <a:pt x="164" y="749"/>
                      </a:lnTo>
                      <a:lnTo>
                        <a:pt x="122" y="713"/>
                      </a:lnTo>
                      <a:lnTo>
                        <a:pt x="88" y="673"/>
                      </a:lnTo>
                      <a:lnTo>
                        <a:pt x="58" y="629"/>
                      </a:lnTo>
                      <a:lnTo>
                        <a:pt x="33" y="581"/>
                      </a:lnTo>
                      <a:lnTo>
                        <a:pt x="15" y="529"/>
                      </a:lnTo>
                      <a:lnTo>
                        <a:pt x="4" y="474"/>
                      </a:lnTo>
                      <a:lnTo>
                        <a:pt x="0" y="418"/>
                      </a:lnTo>
                      <a:lnTo>
                        <a:pt x="4" y="362"/>
                      </a:lnTo>
                      <a:lnTo>
                        <a:pt x="15" y="307"/>
                      </a:lnTo>
                      <a:lnTo>
                        <a:pt x="33" y="256"/>
                      </a:lnTo>
                      <a:lnTo>
                        <a:pt x="58" y="208"/>
                      </a:lnTo>
                      <a:lnTo>
                        <a:pt x="88" y="164"/>
                      </a:lnTo>
                      <a:lnTo>
                        <a:pt x="122" y="123"/>
                      </a:lnTo>
                      <a:lnTo>
                        <a:pt x="164" y="88"/>
                      </a:lnTo>
                      <a:lnTo>
                        <a:pt x="208" y="58"/>
                      </a:lnTo>
                      <a:lnTo>
                        <a:pt x="256" y="33"/>
                      </a:lnTo>
                      <a:lnTo>
                        <a:pt x="307" y="15"/>
                      </a:lnTo>
                      <a:lnTo>
                        <a:pt x="361" y="4"/>
                      </a:lnTo>
                      <a:lnTo>
                        <a:pt x="41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80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Freeform 34">
                  <a:extLst>
                    <a:ext uri="{FF2B5EF4-FFF2-40B4-BE49-F238E27FC236}">
                      <a16:creationId xmlns:a16="http://schemas.microsoft.com/office/drawing/2014/main" id="{403A27E1-515A-4C2D-B76A-A742400709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243" y="2225794"/>
                  <a:ext cx="719650" cy="705319"/>
                </a:xfrm>
                <a:custGeom>
                  <a:avLst/>
                  <a:gdLst/>
                  <a:ahLst/>
                  <a:cxnLst>
                    <a:cxn ang="0">
                      <a:pos x="322" y="0"/>
                    </a:cxn>
                    <a:cxn ang="0">
                      <a:pos x="356" y="1"/>
                    </a:cxn>
                    <a:cxn ang="0">
                      <a:pos x="404" y="11"/>
                    </a:cxn>
                    <a:cxn ang="0">
                      <a:pos x="448" y="26"/>
                    </a:cxn>
                    <a:cxn ang="0">
                      <a:pos x="488" y="47"/>
                    </a:cxn>
                    <a:cxn ang="0">
                      <a:pos x="526" y="73"/>
                    </a:cxn>
                    <a:cxn ang="0">
                      <a:pos x="562" y="106"/>
                    </a:cxn>
                    <a:cxn ang="0">
                      <a:pos x="581" y="131"/>
                    </a:cxn>
                    <a:cxn ang="0">
                      <a:pos x="609" y="176"/>
                    </a:cxn>
                    <a:cxn ang="0">
                      <a:pos x="628" y="223"/>
                    </a:cxn>
                    <a:cxn ang="0">
                      <a:pos x="640" y="271"/>
                    </a:cxn>
                    <a:cxn ang="0">
                      <a:pos x="646" y="320"/>
                    </a:cxn>
                    <a:cxn ang="0">
                      <a:pos x="642" y="372"/>
                    </a:cxn>
                    <a:cxn ang="0">
                      <a:pos x="635" y="404"/>
                    </a:cxn>
                    <a:cxn ang="0">
                      <a:pos x="621" y="445"/>
                    </a:cxn>
                    <a:cxn ang="0">
                      <a:pos x="603" y="482"/>
                    </a:cxn>
                    <a:cxn ang="0">
                      <a:pos x="581" y="516"/>
                    </a:cxn>
                    <a:cxn ang="0">
                      <a:pos x="555" y="547"/>
                    </a:cxn>
                    <a:cxn ang="0">
                      <a:pos x="524" y="575"/>
                    </a:cxn>
                    <a:cxn ang="0">
                      <a:pos x="489" y="600"/>
                    </a:cxn>
                    <a:cxn ang="0">
                      <a:pos x="462" y="615"/>
                    </a:cxn>
                    <a:cxn ang="0">
                      <a:pos x="415" y="632"/>
                    </a:cxn>
                    <a:cxn ang="0">
                      <a:pos x="370" y="643"/>
                    </a:cxn>
                    <a:cxn ang="0">
                      <a:pos x="323" y="646"/>
                    </a:cxn>
                    <a:cxn ang="0">
                      <a:pos x="275" y="643"/>
                    </a:cxn>
                    <a:cxn ang="0">
                      <a:pos x="227" y="632"/>
                    </a:cxn>
                    <a:cxn ang="0">
                      <a:pos x="197" y="621"/>
                    </a:cxn>
                    <a:cxn ang="0">
                      <a:pos x="151" y="597"/>
                    </a:cxn>
                    <a:cxn ang="0">
                      <a:pos x="112" y="567"/>
                    </a:cxn>
                    <a:cxn ang="0">
                      <a:pos x="79" y="534"/>
                    </a:cxn>
                    <a:cxn ang="0">
                      <a:pos x="48" y="494"/>
                    </a:cxn>
                    <a:cxn ang="0">
                      <a:pos x="25" y="449"/>
                    </a:cxn>
                    <a:cxn ang="0">
                      <a:pos x="14" y="419"/>
                    </a:cxn>
                    <a:cxn ang="0">
                      <a:pos x="5" y="374"/>
                    </a:cxn>
                    <a:cxn ang="0">
                      <a:pos x="0" y="330"/>
                    </a:cxn>
                    <a:cxn ang="0">
                      <a:pos x="2" y="286"/>
                    </a:cxn>
                    <a:cxn ang="0">
                      <a:pos x="10" y="242"/>
                    </a:cxn>
                    <a:cxn ang="0">
                      <a:pos x="25" y="198"/>
                    </a:cxn>
                    <a:cxn ang="0">
                      <a:pos x="39" y="170"/>
                    </a:cxn>
                    <a:cxn ang="0">
                      <a:pos x="62" y="135"/>
                    </a:cxn>
                    <a:cxn ang="0">
                      <a:pos x="88" y="102"/>
                    </a:cxn>
                    <a:cxn ang="0">
                      <a:pos x="119" y="74"/>
                    </a:cxn>
                    <a:cxn ang="0">
                      <a:pos x="150" y="51"/>
                    </a:cxn>
                    <a:cxn ang="0">
                      <a:pos x="187" y="30"/>
                    </a:cxn>
                    <a:cxn ang="0">
                      <a:pos x="227" y="15"/>
                    </a:cxn>
                    <a:cxn ang="0">
                      <a:pos x="274" y="4"/>
                    </a:cxn>
                    <a:cxn ang="0">
                      <a:pos x="322" y="0"/>
                    </a:cxn>
                  </a:cxnLst>
                  <a:rect l="0" t="0" r="r" b="b"/>
                  <a:pathLst>
                    <a:path w="646" h="646">
                      <a:moveTo>
                        <a:pt x="322" y="0"/>
                      </a:moveTo>
                      <a:lnTo>
                        <a:pt x="356" y="1"/>
                      </a:lnTo>
                      <a:lnTo>
                        <a:pt x="404" y="11"/>
                      </a:lnTo>
                      <a:lnTo>
                        <a:pt x="448" y="26"/>
                      </a:lnTo>
                      <a:lnTo>
                        <a:pt x="488" y="47"/>
                      </a:lnTo>
                      <a:lnTo>
                        <a:pt x="526" y="73"/>
                      </a:lnTo>
                      <a:lnTo>
                        <a:pt x="562" y="106"/>
                      </a:lnTo>
                      <a:lnTo>
                        <a:pt x="581" y="131"/>
                      </a:lnTo>
                      <a:lnTo>
                        <a:pt x="609" y="176"/>
                      </a:lnTo>
                      <a:lnTo>
                        <a:pt x="628" y="223"/>
                      </a:lnTo>
                      <a:lnTo>
                        <a:pt x="640" y="271"/>
                      </a:lnTo>
                      <a:lnTo>
                        <a:pt x="646" y="320"/>
                      </a:lnTo>
                      <a:lnTo>
                        <a:pt x="642" y="372"/>
                      </a:lnTo>
                      <a:lnTo>
                        <a:pt x="635" y="404"/>
                      </a:lnTo>
                      <a:lnTo>
                        <a:pt x="621" y="445"/>
                      </a:lnTo>
                      <a:lnTo>
                        <a:pt x="603" y="482"/>
                      </a:lnTo>
                      <a:lnTo>
                        <a:pt x="581" y="516"/>
                      </a:lnTo>
                      <a:lnTo>
                        <a:pt x="555" y="547"/>
                      </a:lnTo>
                      <a:lnTo>
                        <a:pt x="524" y="575"/>
                      </a:lnTo>
                      <a:lnTo>
                        <a:pt x="489" y="600"/>
                      </a:lnTo>
                      <a:lnTo>
                        <a:pt x="462" y="615"/>
                      </a:lnTo>
                      <a:lnTo>
                        <a:pt x="415" y="632"/>
                      </a:lnTo>
                      <a:lnTo>
                        <a:pt x="370" y="643"/>
                      </a:lnTo>
                      <a:lnTo>
                        <a:pt x="323" y="646"/>
                      </a:lnTo>
                      <a:lnTo>
                        <a:pt x="275" y="643"/>
                      </a:lnTo>
                      <a:lnTo>
                        <a:pt x="227" y="632"/>
                      </a:lnTo>
                      <a:lnTo>
                        <a:pt x="197" y="621"/>
                      </a:lnTo>
                      <a:lnTo>
                        <a:pt x="151" y="597"/>
                      </a:lnTo>
                      <a:lnTo>
                        <a:pt x="112" y="567"/>
                      </a:lnTo>
                      <a:lnTo>
                        <a:pt x="79" y="534"/>
                      </a:lnTo>
                      <a:lnTo>
                        <a:pt x="48" y="494"/>
                      </a:lnTo>
                      <a:lnTo>
                        <a:pt x="25" y="449"/>
                      </a:lnTo>
                      <a:lnTo>
                        <a:pt x="14" y="419"/>
                      </a:lnTo>
                      <a:lnTo>
                        <a:pt x="5" y="374"/>
                      </a:lnTo>
                      <a:lnTo>
                        <a:pt x="0" y="330"/>
                      </a:lnTo>
                      <a:lnTo>
                        <a:pt x="2" y="286"/>
                      </a:lnTo>
                      <a:lnTo>
                        <a:pt x="10" y="242"/>
                      </a:lnTo>
                      <a:lnTo>
                        <a:pt x="25" y="198"/>
                      </a:lnTo>
                      <a:lnTo>
                        <a:pt x="39" y="170"/>
                      </a:lnTo>
                      <a:lnTo>
                        <a:pt x="62" y="135"/>
                      </a:lnTo>
                      <a:lnTo>
                        <a:pt x="88" y="102"/>
                      </a:lnTo>
                      <a:lnTo>
                        <a:pt x="119" y="74"/>
                      </a:lnTo>
                      <a:lnTo>
                        <a:pt x="150" y="51"/>
                      </a:lnTo>
                      <a:lnTo>
                        <a:pt x="187" y="30"/>
                      </a:lnTo>
                      <a:lnTo>
                        <a:pt x="227" y="15"/>
                      </a:lnTo>
                      <a:lnTo>
                        <a:pt x="274" y="4"/>
                      </a:lnTo>
                      <a:lnTo>
                        <a:pt x="32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93" name="Picture 92" descr="A picture containing vector graphics&#10;&#10;Description generated with high confidence">
                <a:extLst>
                  <a:ext uri="{FF2B5EF4-FFF2-40B4-BE49-F238E27FC236}">
                    <a16:creationId xmlns:a16="http://schemas.microsoft.com/office/drawing/2014/main" id="{4E28BFE6-01CB-475E-9BCC-2D54C1D20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3180" y="2197115"/>
                <a:ext cx="767963" cy="767963"/>
              </a:xfrm>
              <a:prstGeom prst="rect">
                <a:avLst/>
              </a:prstGeom>
            </p:spPr>
          </p:pic>
        </p:grpSp>
        <p:pic>
          <p:nvPicPr>
            <p:cNvPr id="27" name="Picture 2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1257EE0D-4841-47E9-99E9-E1A0B41E4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4860" y="4277289"/>
              <a:ext cx="629921" cy="629921"/>
            </a:xfrm>
            <a:prstGeom prst="rect">
              <a:avLst/>
            </a:prstGeom>
          </p:spPr>
        </p:pic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DCA50D0-40A2-47E4-8E4E-B3CDA17754F1}"/>
                </a:ext>
              </a:extLst>
            </p:cNvPr>
            <p:cNvCxnSpPr>
              <a:cxnSpLocks/>
            </p:cNvCxnSpPr>
            <p:nvPr/>
          </p:nvCxnSpPr>
          <p:spPr>
            <a:xfrm>
              <a:off x="5657441" y="4582757"/>
              <a:ext cx="3995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B9B1397-AF09-457F-9312-18CE481A6375}"/>
                </a:ext>
              </a:extLst>
            </p:cNvPr>
            <p:cNvGrpSpPr/>
            <p:nvPr/>
          </p:nvGrpSpPr>
          <p:grpSpPr>
            <a:xfrm>
              <a:off x="5922210" y="4040895"/>
              <a:ext cx="2105105" cy="923330"/>
              <a:chOff x="5922210" y="4040895"/>
              <a:chExt cx="2105105" cy="923330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84B367D1-3AF7-4827-8407-8AF6BC34E081}"/>
                  </a:ext>
                </a:extLst>
              </p:cNvPr>
              <p:cNvGrpSpPr/>
              <p:nvPr/>
            </p:nvGrpSpPr>
            <p:grpSpPr>
              <a:xfrm>
                <a:off x="5922210" y="4040895"/>
                <a:ext cx="2105105" cy="916139"/>
                <a:chOff x="5806505" y="321678"/>
                <a:chExt cx="2105105" cy="916139"/>
              </a:xfrm>
            </p:grpSpPr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461B029C-F7A7-4258-A351-3B79CC9F28E1}"/>
                    </a:ext>
                  </a:extLst>
                </p:cNvPr>
                <p:cNvSpPr/>
                <p:nvPr/>
              </p:nvSpPr>
              <p:spPr>
                <a:xfrm>
                  <a:off x="5806505" y="321678"/>
                  <a:ext cx="1852897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00CBFF"/>
                      </a:solidFill>
                      <a:latin typeface="Arial" pitchFamily="34" charset="0"/>
                      <a:cs typeface="Arial" pitchFamily="34" charset="0"/>
                    </a:rPr>
                    <a:t>Search Results</a:t>
                  </a: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2DF32CA-76EF-4256-BC40-1541A5A57B7F}"/>
                    </a:ext>
                  </a:extLst>
                </p:cNvPr>
                <p:cNvSpPr/>
                <p:nvPr/>
              </p:nvSpPr>
              <p:spPr>
                <a:xfrm>
                  <a:off x="5895771" y="573986"/>
                  <a:ext cx="2015839" cy="6638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BE" sz="1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2F7BBDF-D5BA-4179-8163-241BD19C1CFD}"/>
                  </a:ext>
                </a:extLst>
              </p:cNvPr>
              <p:cNvSpPr txBox="1"/>
              <p:nvPr/>
            </p:nvSpPr>
            <p:spPr>
              <a:xfrm>
                <a:off x="6089408" y="4317894"/>
                <a:ext cx="1908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PDF with text layer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text extraction, string match search</a:t>
                </a: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3A9316B-0BFD-4044-A1AE-7A25260797C8}"/>
              </a:ext>
            </a:extLst>
          </p:cNvPr>
          <p:cNvGrpSpPr/>
          <p:nvPr/>
        </p:nvGrpSpPr>
        <p:grpSpPr>
          <a:xfrm>
            <a:off x="3597897" y="2508578"/>
            <a:ext cx="5061736" cy="1285292"/>
            <a:chOff x="3597897" y="2517138"/>
            <a:chExt cx="5061736" cy="1285292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47B9FE3-49D3-4409-8029-18554223C322}"/>
                </a:ext>
              </a:extLst>
            </p:cNvPr>
            <p:cNvGrpSpPr/>
            <p:nvPr/>
          </p:nvGrpSpPr>
          <p:grpSpPr>
            <a:xfrm>
              <a:off x="3597897" y="2517138"/>
              <a:ext cx="5061736" cy="1285292"/>
              <a:chOff x="3597897" y="2517138"/>
              <a:chExt cx="5061736" cy="1285292"/>
            </a:xfrm>
          </p:grpSpPr>
          <p:sp>
            <p:nvSpPr>
              <p:cNvPr id="1045" name="Freeform 21"/>
              <p:cNvSpPr>
                <a:spLocks/>
              </p:cNvSpPr>
              <p:nvPr/>
            </p:nvSpPr>
            <p:spPr bwMode="auto">
              <a:xfrm rot="16200000">
                <a:off x="3849303" y="2265732"/>
                <a:ext cx="444795" cy="947607"/>
              </a:xfrm>
              <a:custGeom>
                <a:avLst/>
                <a:gdLst/>
                <a:ahLst/>
                <a:cxnLst>
                  <a:cxn ang="0">
                    <a:pos x="342" y="0"/>
                  </a:cxn>
                  <a:cxn ang="0">
                    <a:pos x="437" y="0"/>
                  </a:cxn>
                  <a:cxn ang="0">
                    <a:pos x="437" y="644"/>
                  </a:cxn>
                  <a:cxn ang="0">
                    <a:pos x="433" y="691"/>
                  </a:cxn>
                  <a:cxn ang="0">
                    <a:pos x="422" y="735"/>
                  </a:cxn>
                  <a:cxn ang="0">
                    <a:pos x="405" y="776"/>
                  </a:cxn>
                  <a:cxn ang="0">
                    <a:pos x="382" y="813"/>
                  </a:cxn>
                  <a:cxn ang="0">
                    <a:pos x="353" y="847"/>
                  </a:cxn>
                  <a:cxn ang="0">
                    <a:pos x="319" y="876"/>
                  </a:cxn>
                  <a:cxn ang="0">
                    <a:pos x="282" y="899"/>
                  </a:cxn>
                  <a:cxn ang="0">
                    <a:pos x="241" y="916"/>
                  </a:cxn>
                  <a:cxn ang="0">
                    <a:pos x="197" y="927"/>
                  </a:cxn>
                  <a:cxn ang="0">
                    <a:pos x="150" y="931"/>
                  </a:cxn>
                  <a:cxn ang="0">
                    <a:pos x="0" y="931"/>
                  </a:cxn>
                  <a:cxn ang="0">
                    <a:pos x="0" y="835"/>
                  </a:cxn>
                  <a:cxn ang="0">
                    <a:pos x="150" y="835"/>
                  </a:cxn>
                  <a:cxn ang="0">
                    <a:pos x="188" y="831"/>
                  </a:cxn>
                  <a:cxn ang="0">
                    <a:pos x="224" y="820"/>
                  </a:cxn>
                  <a:cxn ang="0">
                    <a:pos x="257" y="802"/>
                  </a:cxn>
                  <a:cxn ang="0">
                    <a:pos x="286" y="779"/>
                  </a:cxn>
                  <a:cxn ang="0">
                    <a:pos x="309" y="750"/>
                  </a:cxn>
                  <a:cxn ang="0">
                    <a:pos x="327" y="718"/>
                  </a:cxn>
                  <a:cxn ang="0">
                    <a:pos x="338" y="682"/>
                  </a:cxn>
                  <a:cxn ang="0">
                    <a:pos x="342" y="644"/>
                  </a:cxn>
                  <a:cxn ang="0">
                    <a:pos x="342" y="0"/>
                  </a:cxn>
                </a:cxnLst>
                <a:rect l="0" t="0" r="r" b="b"/>
                <a:pathLst>
                  <a:path w="437" h="931">
                    <a:moveTo>
                      <a:pt x="342" y="0"/>
                    </a:moveTo>
                    <a:lnTo>
                      <a:pt x="437" y="0"/>
                    </a:lnTo>
                    <a:lnTo>
                      <a:pt x="437" y="644"/>
                    </a:lnTo>
                    <a:lnTo>
                      <a:pt x="433" y="691"/>
                    </a:lnTo>
                    <a:lnTo>
                      <a:pt x="422" y="735"/>
                    </a:lnTo>
                    <a:lnTo>
                      <a:pt x="405" y="776"/>
                    </a:lnTo>
                    <a:lnTo>
                      <a:pt x="382" y="813"/>
                    </a:lnTo>
                    <a:lnTo>
                      <a:pt x="353" y="847"/>
                    </a:lnTo>
                    <a:lnTo>
                      <a:pt x="319" y="876"/>
                    </a:lnTo>
                    <a:lnTo>
                      <a:pt x="282" y="899"/>
                    </a:lnTo>
                    <a:lnTo>
                      <a:pt x="241" y="916"/>
                    </a:lnTo>
                    <a:lnTo>
                      <a:pt x="197" y="927"/>
                    </a:lnTo>
                    <a:lnTo>
                      <a:pt x="150" y="931"/>
                    </a:lnTo>
                    <a:lnTo>
                      <a:pt x="0" y="931"/>
                    </a:lnTo>
                    <a:lnTo>
                      <a:pt x="0" y="835"/>
                    </a:lnTo>
                    <a:lnTo>
                      <a:pt x="150" y="835"/>
                    </a:lnTo>
                    <a:lnTo>
                      <a:pt x="188" y="831"/>
                    </a:lnTo>
                    <a:lnTo>
                      <a:pt x="224" y="820"/>
                    </a:lnTo>
                    <a:lnTo>
                      <a:pt x="257" y="802"/>
                    </a:lnTo>
                    <a:lnTo>
                      <a:pt x="286" y="779"/>
                    </a:lnTo>
                    <a:lnTo>
                      <a:pt x="309" y="750"/>
                    </a:lnTo>
                    <a:lnTo>
                      <a:pt x="327" y="718"/>
                    </a:lnTo>
                    <a:lnTo>
                      <a:pt x="338" y="682"/>
                    </a:lnTo>
                    <a:lnTo>
                      <a:pt x="342" y="644"/>
                    </a:lnTo>
                    <a:lnTo>
                      <a:pt x="34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reeform 25">
                <a:extLst>
                  <a:ext uri="{FF2B5EF4-FFF2-40B4-BE49-F238E27FC236}">
                    <a16:creationId xmlns:a16="http://schemas.microsoft.com/office/drawing/2014/main" id="{FFDA5D02-D5C7-4F97-8D2A-BC0745B943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1585" y="2918875"/>
                <a:ext cx="851930" cy="852948"/>
              </a:xfrm>
              <a:custGeom>
                <a:avLst/>
                <a:gdLst/>
                <a:ahLst/>
                <a:cxnLst>
                  <a:cxn ang="0">
                    <a:pos x="418" y="0"/>
                  </a:cxn>
                  <a:cxn ang="0">
                    <a:pos x="474" y="4"/>
                  </a:cxn>
                  <a:cxn ang="0">
                    <a:pos x="529" y="15"/>
                  </a:cxn>
                  <a:cxn ang="0">
                    <a:pos x="581" y="33"/>
                  </a:cxn>
                  <a:cxn ang="0">
                    <a:pos x="629" y="58"/>
                  </a:cxn>
                  <a:cxn ang="0">
                    <a:pos x="673" y="88"/>
                  </a:cxn>
                  <a:cxn ang="0">
                    <a:pos x="714" y="122"/>
                  </a:cxn>
                  <a:cxn ang="0">
                    <a:pos x="749" y="163"/>
                  </a:cxn>
                  <a:cxn ang="0">
                    <a:pos x="779" y="207"/>
                  </a:cxn>
                  <a:cxn ang="0">
                    <a:pos x="804" y="255"/>
                  </a:cxn>
                  <a:cxn ang="0">
                    <a:pos x="822" y="308"/>
                  </a:cxn>
                  <a:cxn ang="0">
                    <a:pos x="833" y="363"/>
                  </a:cxn>
                  <a:cxn ang="0">
                    <a:pos x="837" y="419"/>
                  </a:cxn>
                  <a:cxn ang="0">
                    <a:pos x="833" y="475"/>
                  </a:cxn>
                  <a:cxn ang="0">
                    <a:pos x="822" y="530"/>
                  </a:cxn>
                  <a:cxn ang="0">
                    <a:pos x="804" y="582"/>
                  </a:cxn>
                  <a:cxn ang="0">
                    <a:pos x="779" y="630"/>
                  </a:cxn>
                  <a:cxn ang="0">
                    <a:pos x="749" y="674"/>
                  </a:cxn>
                  <a:cxn ang="0">
                    <a:pos x="714" y="714"/>
                  </a:cxn>
                  <a:cxn ang="0">
                    <a:pos x="673" y="750"/>
                  </a:cxn>
                  <a:cxn ang="0">
                    <a:pos x="629" y="780"/>
                  </a:cxn>
                  <a:cxn ang="0">
                    <a:pos x="581" y="805"/>
                  </a:cxn>
                  <a:cxn ang="0">
                    <a:pos x="529" y="823"/>
                  </a:cxn>
                  <a:cxn ang="0">
                    <a:pos x="474" y="834"/>
                  </a:cxn>
                  <a:cxn ang="0">
                    <a:pos x="418" y="838"/>
                  </a:cxn>
                  <a:cxn ang="0">
                    <a:pos x="361" y="834"/>
                  </a:cxn>
                  <a:cxn ang="0">
                    <a:pos x="307" y="823"/>
                  </a:cxn>
                  <a:cxn ang="0">
                    <a:pos x="256" y="805"/>
                  </a:cxn>
                  <a:cxn ang="0">
                    <a:pos x="208" y="780"/>
                  </a:cxn>
                  <a:cxn ang="0">
                    <a:pos x="164" y="750"/>
                  </a:cxn>
                  <a:cxn ang="0">
                    <a:pos x="122" y="714"/>
                  </a:cxn>
                  <a:cxn ang="0">
                    <a:pos x="88" y="674"/>
                  </a:cxn>
                  <a:cxn ang="0">
                    <a:pos x="58" y="630"/>
                  </a:cxn>
                  <a:cxn ang="0">
                    <a:pos x="33" y="582"/>
                  </a:cxn>
                  <a:cxn ang="0">
                    <a:pos x="15" y="530"/>
                  </a:cxn>
                  <a:cxn ang="0">
                    <a:pos x="4" y="475"/>
                  </a:cxn>
                  <a:cxn ang="0">
                    <a:pos x="0" y="419"/>
                  </a:cxn>
                  <a:cxn ang="0">
                    <a:pos x="4" y="363"/>
                  </a:cxn>
                  <a:cxn ang="0">
                    <a:pos x="15" y="308"/>
                  </a:cxn>
                  <a:cxn ang="0">
                    <a:pos x="33" y="255"/>
                  </a:cxn>
                  <a:cxn ang="0">
                    <a:pos x="58" y="207"/>
                  </a:cxn>
                  <a:cxn ang="0">
                    <a:pos x="88" y="163"/>
                  </a:cxn>
                  <a:cxn ang="0">
                    <a:pos x="122" y="122"/>
                  </a:cxn>
                  <a:cxn ang="0">
                    <a:pos x="164" y="88"/>
                  </a:cxn>
                  <a:cxn ang="0">
                    <a:pos x="208" y="58"/>
                  </a:cxn>
                  <a:cxn ang="0">
                    <a:pos x="256" y="33"/>
                  </a:cxn>
                  <a:cxn ang="0">
                    <a:pos x="307" y="15"/>
                  </a:cxn>
                  <a:cxn ang="0">
                    <a:pos x="361" y="4"/>
                  </a:cxn>
                  <a:cxn ang="0">
                    <a:pos x="418" y="0"/>
                  </a:cxn>
                </a:cxnLst>
                <a:rect l="0" t="0" r="r" b="b"/>
                <a:pathLst>
                  <a:path w="837" h="838">
                    <a:moveTo>
                      <a:pt x="418" y="0"/>
                    </a:moveTo>
                    <a:lnTo>
                      <a:pt x="474" y="4"/>
                    </a:lnTo>
                    <a:lnTo>
                      <a:pt x="529" y="15"/>
                    </a:lnTo>
                    <a:lnTo>
                      <a:pt x="581" y="33"/>
                    </a:lnTo>
                    <a:lnTo>
                      <a:pt x="629" y="58"/>
                    </a:lnTo>
                    <a:lnTo>
                      <a:pt x="673" y="88"/>
                    </a:lnTo>
                    <a:lnTo>
                      <a:pt x="714" y="122"/>
                    </a:lnTo>
                    <a:lnTo>
                      <a:pt x="749" y="163"/>
                    </a:lnTo>
                    <a:lnTo>
                      <a:pt x="779" y="207"/>
                    </a:lnTo>
                    <a:lnTo>
                      <a:pt x="804" y="255"/>
                    </a:lnTo>
                    <a:lnTo>
                      <a:pt x="822" y="308"/>
                    </a:lnTo>
                    <a:lnTo>
                      <a:pt x="833" y="363"/>
                    </a:lnTo>
                    <a:lnTo>
                      <a:pt x="837" y="419"/>
                    </a:lnTo>
                    <a:lnTo>
                      <a:pt x="833" y="475"/>
                    </a:lnTo>
                    <a:lnTo>
                      <a:pt x="822" y="530"/>
                    </a:lnTo>
                    <a:lnTo>
                      <a:pt x="804" y="582"/>
                    </a:lnTo>
                    <a:lnTo>
                      <a:pt x="779" y="630"/>
                    </a:lnTo>
                    <a:lnTo>
                      <a:pt x="749" y="674"/>
                    </a:lnTo>
                    <a:lnTo>
                      <a:pt x="714" y="714"/>
                    </a:lnTo>
                    <a:lnTo>
                      <a:pt x="673" y="750"/>
                    </a:lnTo>
                    <a:lnTo>
                      <a:pt x="629" y="780"/>
                    </a:lnTo>
                    <a:lnTo>
                      <a:pt x="581" y="805"/>
                    </a:lnTo>
                    <a:lnTo>
                      <a:pt x="529" y="823"/>
                    </a:lnTo>
                    <a:lnTo>
                      <a:pt x="474" y="834"/>
                    </a:lnTo>
                    <a:lnTo>
                      <a:pt x="418" y="838"/>
                    </a:lnTo>
                    <a:lnTo>
                      <a:pt x="361" y="834"/>
                    </a:lnTo>
                    <a:lnTo>
                      <a:pt x="307" y="823"/>
                    </a:lnTo>
                    <a:lnTo>
                      <a:pt x="256" y="805"/>
                    </a:lnTo>
                    <a:lnTo>
                      <a:pt x="208" y="780"/>
                    </a:lnTo>
                    <a:lnTo>
                      <a:pt x="164" y="750"/>
                    </a:lnTo>
                    <a:lnTo>
                      <a:pt x="122" y="714"/>
                    </a:lnTo>
                    <a:lnTo>
                      <a:pt x="88" y="674"/>
                    </a:lnTo>
                    <a:lnTo>
                      <a:pt x="58" y="630"/>
                    </a:lnTo>
                    <a:lnTo>
                      <a:pt x="33" y="582"/>
                    </a:lnTo>
                    <a:lnTo>
                      <a:pt x="15" y="530"/>
                    </a:lnTo>
                    <a:lnTo>
                      <a:pt x="4" y="475"/>
                    </a:lnTo>
                    <a:lnTo>
                      <a:pt x="0" y="419"/>
                    </a:lnTo>
                    <a:lnTo>
                      <a:pt x="4" y="363"/>
                    </a:lnTo>
                    <a:lnTo>
                      <a:pt x="15" y="308"/>
                    </a:lnTo>
                    <a:lnTo>
                      <a:pt x="33" y="255"/>
                    </a:lnTo>
                    <a:lnTo>
                      <a:pt x="58" y="207"/>
                    </a:lnTo>
                    <a:lnTo>
                      <a:pt x="88" y="163"/>
                    </a:lnTo>
                    <a:lnTo>
                      <a:pt x="122" y="122"/>
                    </a:lnTo>
                    <a:lnTo>
                      <a:pt x="164" y="88"/>
                    </a:lnTo>
                    <a:lnTo>
                      <a:pt x="208" y="58"/>
                    </a:lnTo>
                    <a:lnTo>
                      <a:pt x="256" y="33"/>
                    </a:lnTo>
                    <a:lnTo>
                      <a:pt x="307" y="15"/>
                    </a:lnTo>
                    <a:lnTo>
                      <a:pt x="361" y="4"/>
                    </a:lnTo>
                    <a:lnTo>
                      <a:pt x="41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CB60222-D6BF-44FB-97AA-4FEE1B232054}"/>
                  </a:ext>
                </a:extLst>
              </p:cNvPr>
              <p:cNvSpPr/>
              <p:nvPr/>
            </p:nvSpPr>
            <p:spPr>
              <a:xfrm>
                <a:off x="4977792" y="3166613"/>
                <a:ext cx="12153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OCR API</a:t>
                </a:r>
              </a:p>
            </p:txBody>
          </p:sp>
          <p:sp>
            <p:nvSpPr>
              <p:cNvPr id="62" name="Freeform 33">
                <a:extLst>
                  <a:ext uri="{FF2B5EF4-FFF2-40B4-BE49-F238E27FC236}">
                    <a16:creationId xmlns:a16="http://schemas.microsoft.com/office/drawing/2014/main" id="{D173FB3A-4A07-4090-A607-44687920A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8001" y="2978110"/>
                <a:ext cx="723540" cy="705895"/>
              </a:xfrm>
              <a:custGeom>
                <a:avLst/>
                <a:gdLst/>
                <a:ahLst/>
                <a:cxnLst>
                  <a:cxn ang="0">
                    <a:pos x="323" y="0"/>
                  </a:cxn>
                  <a:cxn ang="0">
                    <a:pos x="356" y="2"/>
                  </a:cxn>
                  <a:cxn ang="0">
                    <a:pos x="404" y="11"/>
                  </a:cxn>
                  <a:cxn ang="0">
                    <a:pos x="448" y="26"/>
                  </a:cxn>
                  <a:cxn ang="0">
                    <a:pos x="488" y="47"/>
                  </a:cxn>
                  <a:cxn ang="0">
                    <a:pos x="526" y="73"/>
                  </a:cxn>
                  <a:cxn ang="0">
                    <a:pos x="562" y="106"/>
                  </a:cxn>
                  <a:cxn ang="0">
                    <a:pos x="581" y="131"/>
                  </a:cxn>
                  <a:cxn ang="0">
                    <a:pos x="609" y="175"/>
                  </a:cxn>
                  <a:cxn ang="0">
                    <a:pos x="629" y="221"/>
                  </a:cxn>
                  <a:cxn ang="0">
                    <a:pos x="641" y="269"/>
                  </a:cxn>
                  <a:cxn ang="0">
                    <a:pos x="646" y="319"/>
                  </a:cxn>
                  <a:cxn ang="0">
                    <a:pos x="641" y="372"/>
                  </a:cxn>
                  <a:cxn ang="0">
                    <a:pos x="636" y="404"/>
                  </a:cxn>
                  <a:cxn ang="0">
                    <a:pos x="618" y="452"/>
                  </a:cxn>
                  <a:cxn ang="0">
                    <a:pos x="595" y="496"/>
                  </a:cxn>
                  <a:cxn ang="0">
                    <a:pos x="566" y="534"/>
                  </a:cxn>
                  <a:cxn ang="0">
                    <a:pos x="532" y="569"/>
                  </a:cxn>
                  <a:cxn ang="0">
                    <a:pos x="489" y="599"/>
                  </a:cxn>
                  <a:cxn ang="0">
                    <a:pos x="462" y="614"/>
                  </a:cxn>
                  <a:cxn ang="0">
                    <a:pos x="415" y="632"/>
                  </a:cxn>
                  <a:cxn ang="0">
                    <a:pos x="370" y="643"/>
                  </a:cxn>
                  <a:cxn ang="0">
                    <a:pos x="323" y="646"/>
                  </a:cxn>
                  <a:cxn ang="0">
                    <a:pos x="275" y="643"/>
                  </a:cxn>
                  <a:cxn ang="0">
                    <a:pos x="227" y="632"/>
                  </a:cxn>
                  <a:cxn ang="0">
                    <a:pos x="197" y="621"/>
                  </a:cxn>
                  <a:cxn ang="0">
                    <a:pos x="151" y="598"/>
                  </a:cxn>
                  <a:cxn ang="0">
                    <a:pos x="111" y="567"/>
                  </a:cxn>
                  <a:cxn ang="0">
                    <a:pos x="78" y="534"/>
                  </a:cxn>
                  <a:cxn ang="0">
                    <a:pos x="48" y="495"/>
                  </a:cxn>
                  <a:cxn ang="0">
                    <a:pos x="25" y="449"/>
                  </a:cxn>
                  <a:cxn ang="0">
                    <a:pos x="14" y="419"/>
                  </a:cxn>
                  <a:cxn ang="0">
                    <a:pos x="4" y="374"/>
                  </a:cxn>
                  <a:cxn ang="0">
                    <a:pos x="0" y="330"/>
                  </a:cxn>
                  <a:cxn ang="0">
                    <a:pos x="1" y="286"/>
                  </a:cxn>
                  <a:cxn ang="0">
                    <a:pos x="10" y="242"/>
                  </a:cxn>
                  <a:cxn ang="0">
                    <a:pos x="25" y="198"/>
                  </a:cxn>
                  <a:cxn ang="0">
                    <a:pos x="39" y="169"/>
                  </a:cxn>
                  <a:cxn ang="0">
                    <a:pos x="67" y="127"/>
                  </a:cxn>
                  <a:cxn ang="0">
                    <a:pos x="99" y="91"/>
                  </a:cxn>
                  <a:cxn ang="0">
                    <a:pos x="137" y="59"/>
                  </a:cxn>
                  <a:cxn ang="0">
                    <a:pos x="179" y="35"/>
                  </a:cxn>
                  <a:cxn ang="0">
                    <a:pos x="227" y="14"/>
                  </a:cxn>
                  <a:cxn ang="0">
                    <a:pos x="258" y="7"/>
                  </a:cxn>
                  <a:cxn ang="0">
                    <a:pos x="290" y="2"/>
                  </a:cxn>
                  <a:cxn ang="0">
                    <a:pos x="323" y="0"/>
                  </a:cxn>
                </a:cxnLst>
                <a:rect l="0" t="0" r="r" b="b"/>
                <a:pathLst>
                  <a:path w="646" h="646">
                    <a:moveTo>
                      <a:pt x="323" y="0"/>
                    </a:moveTo>
                    <a:lnTo>
                      <a:pt x="356" y="2"/>
                    </a:lnTo>
                    <a:lnTo>
                      <a:pt x="404" y="11"/>
                    </a:lnTo>
                    <a:lnTo>
                      <a:pt x="448" y="26"/>
                    </a:lnTo>
                    <a:lnTo>
                      <a:pt x="488" y="47"/>
                    </a:lnTo>
                    <a:lnTo>
                      <a:pt x="526" y="73"/>
                    </a:lnTo>
                    <a:lnTo>
                      <a:pt x="562" y="106"/>
                    </a:lnTo>
                    <a:lnTo>
                      <a:pt x="581" y="131"/>
                    </a:lnTo>
                    <a:lnTo>
                      <a:pt x="609" y="175"/>
                    </a:lnTo>
                    <a:lnTo>
                      <a:pt x="629" y="221"/>
                    </a:lnTo>
                    <a:lnTo>
                      <a:pt x="641" y="269"/>
                    </a:lnTo>
                    <a:lnTo>
                      <a:pt x="646" y="319"/>
                    </a:lnTo>
                    <a:lnTo>
                      <a:pt x="641" y="372"/>
                    </a:lnTo>
                    <a:lnTo>
                      <a:pt x="636" y="404"/>
                    </a:lnTo>
                    <a:lnTo>
                      <a:pt x="618" y="452"/>
                    </a:lnTo>
                    <a:lnTo>
                      <a:pt x="595" y="496"/>
                    </a:lnTo>
                    <a:lnTo>
                      <a:pt x="566" y="534"/>
                    </a:lnTo>
                    <a:lnTo>
                      <a:pt x="532" y="569"/>
                    </a:lnTo>
                    <a:lnTo>
                      <a:pt x="489" y="599"/>
                    </a:lnTo>
                    <a:lnTo>
                      <a:pt x="462" y="614"/>
                    </a:lnTo>
                    <a:lnTo>
                      <a:pt x="415" y="632"/>
                    </a:lnTo>
                    <a:lnTo>
                      <a:pt x="370" y="643"/>
                    </a:lnTo>
                    <a:lnTo>
                      <a:pt x="323" y="646"/>
                    </a:lnTo>
                    <a:lnTo>
                      <a:pt x="275" y="643"/>
                    </a:lnTo>
                    <a:lnTo>
                      <a:pt x="227" y="632"/>
                    </a:lnTo>
                    <a:lnTo>
                      <a:pt x="197" y="621"/>
                    </a:lnTo>
                    <a:lnTo>
                      <a:pt x="151" y="598"/>
                    </a:lnTo>
                    <a:lnTo>
                      <a:pt x="111" y="567"/>
                    </a:lnTo>
                    <a:lnTo>
                      <a:pt x="78" y="534"/>
                    </a:lnTo>
                    <a:lnTo>
                      <a:pt x="48" y="495"/>
                    </a:lnTo>
                    <a:lnTo>
                      <a:pt x="25" y="449"/>
                    </a:lnTo>
                    <a:lnTo>
                      <a:pt x="14" y="419"/>
                    </a:lnTo>
                    <a:lnTo>
                      <a:pt x="4" y="374"/>
                    </a:lnTo>
                    <a:lnTo>
                      <a:pt x="0" y="330"/>
                    </a:lnTo>
                    <a:lnTo>
                      <a:pt x="1" y="286"/>
                    </a:lnTo>
                    <a:lnTo>
                      <a:pt x="10" y="242"/>
                    </a:lnTo>
                    <a:lnTo>
                      <a:pt x="25" y="198"/>
                    </a:lnTo>
                    <a:lnTo>
                      <a:pt x="39" y="169"/>
                    </a:lnTo>
                    <a:lnTo>
                      <a:pt x="67" y="127"/>
                    </a:lnTo>
                    <a:lnTo>
                      <a:pt x="99" y="91"/>
                    </a:lnTo>
                    <a:lnTo>
                      <a:pt x="137" y="59"/>
                    </a:lnTo>
                    <a:lnTo>
                      <a:pt x="179" y="35"/>
                    </a:lnTo>
                    <a:lnTo>
                      <a:pt x="227" y="14"/>
                    </a:lnTo>
                    <a:lnTo>
                      <a:pt x="258" y="7"/>
                    </a:lnTo>
                    <a:lnTo>
                      <a:pt x="290" y="2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5" name="Picture 24" descr="A close up of a sign&#10;&#10;Description generated with very high confidence">
                <a:extLst>
                  <a:ext uri="{FF2B5EF4-FFF2-40B4-BE49-F238E27FC236}">
                    <a16:creationId xmlns:a16="http://schemas.microsoft.com/office/drawing/2014/main" id="{4B5DB7C0-1C54-413D-81AC-BA5EB7403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21159" y="3013537"/>
                <a:ext cx="648689" cy="648689"/>
              </a:xfrm>
              <a:prstGeom prst="rect">
                <a:avLst/>
              </a:prstGeom>
            </p:spPr>
          </p:pic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2EA0B7D5-DDBC-4CD8-89D2-54E3D8F6A037}"/>
                  </a:ext>
                </a:extLst>
              </p:cNvPr>
              <p:cNvSpPr/>
              <p:nvPr/>
            </p:nvSpPr>
            <p:spPr>
              <a:xfrm>
                <a:off x="6129826" y="3138599"/>
                <a:ext cx="2529807" cy="6638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1 interpretation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Assisted by language definition, dictionaries, etc</a:t>
                </a:r>
              </a:p>
            </p:txBody>
          </p:sp>
        </p:grp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8AEB3B4-5E59-41AD-B19E-37C648CFC55D}"/>
                </a:ext>
              </a:extLst>
            </p:cNvPr>
            <p:cNvCxnSpPr>
              <a:cxnSpLocks/>
            </p:cNvCxnSpPr>
            <p:nvPr/>
          </p:nvCxnSpPr>
          <p:spPr>
            <a:xfrm>
              <a:off x="5757861" y="3283066"/>
              <a:ext cx="376338" cy="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B8E831F-BA07-4BFE-A5D8-B4BA00DCA1B7}"/>
              </a:ext>
            </a:extLst>
          </p:cNvPr>
          <p:cNvGrpSpPr/>
          <p:nvPr/>
        </p:nvGrpSpPr>
        <p:grpSpPr>
          <a:xfrm>
            <a:off x="2056918" y="2125003"/>
            <a:ext cx="1961788" cy="1579727"/>
            <a:chOff x="2056918" y="2125003"/>
            <a:chExt cx="1961788" cy="1579727"/>
          </a:xfrm>
        </p:grpSpPr>
        <p:sp>
          <p:nvSpPr>
            <p:cNvPr id="38" name="Rectangle 36">
              <a:extLst>
                <a:ext uri="{FF2B5EF4-FFF2-40B4-BE49-F238E27FC236}">
                  <a16:creationId xmlns:a16="http://schemas.microsoft.com/office/drawing/2014/main" id="{3C32C651-F6C2-4C39-A1C7-DC2084C6E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6918" y="2503511"/>
              <a:ext cx="851930" cy="9771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0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  <a:tileRect/>
            </a:gra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CEBB8BE-DED2-4EF0-8896-D0DF645075A3}"/>
                </a:ext>
              </a:extLst>
            </p:cNvPr>
            <p:cNvSpPr/>
            <p:nvPr/>
          </p:nvSpPr>
          <p:spPr>
            <a:xfrm>
              <a:off x="2803313" y="3058399"/>
              <a:ext cx="121539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PDF with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Perception 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Matrix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940844D-75F6-45B5-B7D8-ED0EE3621AC4}"/>
                </a:ext>
              </a:extLst>
            </p:cNvPr>
            <p:cNvGrpSpPr/>
            <p:nvPr/>
          </p:nvGrpSpPr>
          <p:grpSpPr>
            <a:xfrm>
              <a:off x="2768257" y="2125003"/>
              <a:ext cx="851930" cy="851930"/>
              <a:chOff x="2768257" y="2125003"/>
              <a:chExt cx="851930" cy="851930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576D974A-5E7F-4C67-A01A-DC1AFCD91C95}"/>
                  </a:ext>
                </a:extLst>
              </p:cNvPr>
              <p:cNvGrpSpPr/>
              <p:nvPr/>
            </p:nvGrpSpPr>
            <p:grpSpPr>
              <a:xfrm>
                <a:off x="2768257" y="2125003"/>
                <a:ext cx="851930" cy="851930"/>
                <a:chOff x="331011" y="2155133"/>
                <a:chExt cx="851930" cy="851930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6C983E37-5887-439F-B4FC-7018B58144C2}"/>
                    </a:ext>
                  </a:extLst>
                </p:cNvPr>
                <p:cNvGrpSpPr/>
                <p:nvPr/>
              </p:nvGrpSpPr>
              <p:grpSpPr>
                <a:xfrm>
                  <a:off x="331011" y="2155133"/>
                  <a:ext cx="851930" cy="851930"/>
                  <a:chOff x="331011" y="2155133"/>
                  <a:chExt cx="851930" cy="851930"/>
                </a:xfrm>
              </p:grpSpPr>
              <p:sp>
                <p:nvSpPr>
                  <p:cNvPr id="84" name="Freeform 27">
                    <a:extLst>
                      <a:ext uri="{FF2B5EF4-FFF2-40B4-BE49-F238E27FC236}">
                        <a16:creationId xmlns:a16="http://schemas.microsoft.com/office/drawing/2014/main" id="{318FE1F1-2C0C-4B71-AC2B-C72F6C46ED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1011" y="2155133"/>
                    <a:ext cx="851930" cy="851930"/>
                  </a:xfrm>
                  <a:custGeom>
                    <a:avLst/>
                    <a:gdLst/>
                    <a:ahLst/>
                    <a:cxnLst>
                      <a:cxn ang="0">
                        <a:pos x="418" y="0"/>
                      </a:cxn>
                      <a:cxn ang="0">
                        <a:pos x="474" y="4"/>
                      </a:cxn>
                      <a:cxn ang="0">
                        <a:pos x="529" y="15"/>
                      </a:cxn>
                      <a:cxn ang="0">
                        <a:pos x="581" y="33"/>
                      </a:cxn>
                      <a:cxn ang="0">
                        <a:pos x="629" y="58"/>
                      </a:cxn>
                      <a:cxn ang="0">
                        <a:pos x="673" y="88"/>
                      </a:cxn>
                      <a:cxn ang="0">
                        <a:pos x="714" y="123"/>
                      </a:cxn>
                      <a:cxn ang="0">
                        <a:pos x="749" y="164"/>
                      </a:cxn>
                      <a:cxn ang="0">
                        <a:pos x="779" y="208"/>
                      </a:cxn>
                      <a:cxn ang="0">
                        <a:pos x="804" y="256"/>
                      </a:cxn>
                      <a:cxn ang="0">
                        <a:pos x="822" y="307"/>
                      </a:cxn>
                      <a:cxn ang="0">
                        <a:pos x="833" y="362"/>
                      </a:cxn>
                      <a:cxn ang="0">
                        <a:pos x="837" y="418"/>
                      </a:cxn>
                      <a:cxn ang="0">
                        <a:pos x="833" y="474"/>
                      </a:cxn>
                      <a:cxn ang="0">
                        <a:pos x="822" y="529"/>
                      </a:cxn>
                      <a:cxn ang="0">
                        <a:pos x="804" y="581"/>
                      </a:cxn>
                      <a:cxn ang="0">
                        <a:pos x="779" y="629"/>
                      </a:cxn>
                      <a:cxn ang="0">
                        <a:pos x="749" y="673"/>
                      </a:cxn>
                      <a:cxn ang="0">
                        <a:pos x="714" y="713"/>
                      </a:cxn>
                      <a:cxn ang="0">
                        <a:pos x="673" y="749"/>
                      </a:cxn>
                      <a:cxn ang="0">
                        <a:pos x="629" y="779"/>
                      </a:cxn>
                      <a:cxn ang="0">
                        <a:pos x="581" y="804"/>
                      </a:cxn>
                      <a:cxn ang="0">
                        <a:pos x="529" y="822"/>
                      </a:cxn>
                      <a:cxn ang="0">
                        <a:pos x="474" y="833"/>
                      </a:cxn>
                      <a:cxn ang="0">
                        <a:pos x="418" y="837"/>
                      </a:cxn>
                      <a:cxn ang="0">
                        <a:pos x="361" y="833"/>
                      </a:cxn>
                      <a:cxn ang="0">
                        <a:pos x="307" y="822"/>
                      </a:cxn>
                      <a:cxn ang="0">
                        <a:pos x="256" y="804"/>
                      </a:cxn>
                      <a:cxn ang="0">
                        <a:pos x="208" y="779"/>
                      </a:cxn>
                      <a:cxn ang="0">
                        <a:pos x="164" y="749"/>
                      </a:cxn>
                      <a:cxn ang="0">
                        <a:pos x="122" y="713"/>
                      </a:cxn>
                      <a:cxn ang="0">
                        <a:pos x="88" y="673"/>
                      </a:cxn>
                      <a:cxn ang="0">
                        <a:pos x="58" y="629"/>
                      </a:cxn>
                      <a:cxn ang="0">
                        <a:pos x="33" y="581"/>
                      </a:cxn>
                      <a:cxn ang="0">
                        <a:pos x="15" y="529"/>
                      </a:cxn>
                      <a:cxn ang="0">
                        <a:pos x="4" y="474"/>
                      </a:cxn>
                      <a:cxn ang="0">
                        <a:pos x="0" y="418"/>
                      </a:cxn>
                      <a:cxn ang="0">
                        <a:pos x="4" y="362"/>
                      </a:cxn>
                      <a:cxn ang="0">
                        <a:pos x="15" y="307"/>
                      </a:cxn>
                      <a:cxn ang="0">
                        <a:pos x="33" y="256"/>
                      </a:cxn>
                      <a:cxn ang="0">
                        <a:pos x="58" y="208"/>
                      </a:cxn>
                      <a:cxn ang="0">
                        <a:pos x="88" y="164"/>
                      </a:cxn>
                      <a:cxn ang="0">
                        <a:pos x="122" y="123"/>
                      </a:cxn>
                      <a:cxn ang="0">
                        <a:pos x="164" y="88"/>
                      </a:cxn>
                      <a:cxn ang="0">
                        <a:pos x="208" y="58"/>
                      </a:cxn>
                      <a:cxn ang="0">
                        <a:pos x="256" y="33"/>
                      </a:cxn>
                      <a:cxn ang="0">
                        <a:pos x="307" y="15"/>
                      </a:cxn>
                      <a:cxn ang="0">
                        <a:pos x="361" y="4"/>
                      </a:cxn>
                      <a:cxn ang="0">
                        <a:pos x="418" y="0"/>
                      </a:cxn>
                    </a:cxnLst>
                    <a:rect l="0" t="0" r="r" b="b"/>
                    <a:pathLst>
                      <a:path w="837" h="837">
                        <a:moveTo>
                          <a:pt x="418" y="0"/>
                        </a:moveTo>
                        <a:lnTo>
                          <a:pt x="474" y="4"/>
                        </a:lnTo>
                        <a:lnTo>
                          <a:pt x="529" y="15"/>
                        </a:lnTo>
                        <a:lnTo>
                          <a:pt x="581" y="33"/>
                        </a:lnTo>
                        <a:lnTo>
                          <a:pt x="629" y="58"/>
                        </a:lnTo>
                        <a:lnTo>
                          <a:pt x="673" y="88"/>
                        </a:lnTo>
                        <a:lnTo>
                          <a:pt x="714" y="123"/>
                        </a:lnTo>
                        <a:lnTo>
                          <a:pt x="749" y="164"/>
                        </a:lnTo>
                        <a:lnTo>
                          <a:pt x="779" y="208"/>
                        </a:lnTo>
                        <a:lnTo>
                          <a:pt x="804" y="256"/>
                        </a:lnTo>
                        <a:lnTo>
                          <a:pt x="822" y="307"/>
                        </a:lnTo>
                        <a:lnTo>
                          <a:pt x="833" y="362"/>
                        </a:lnTo>
                        <a:lnTo>
                          <a:pt x="837" y="418"/>
                        </a:lnTo>
                        <a:lnTo>
                          <a:pt x="833" y="474"/>
                        </a:lnTo>
                        <a:lnTo>
                          <a:pt x="822" y="529"/>
                        </a:lnTo>
                        <a:lnTo>
                          <a:pt x="804" y="581"/>
                        </a:lnTo>
                        <a:lnTo>
                          <a:pt x="779" y="629"/>
                        </a:lnTo>
                        <a:lnTo>
                          <a:pt x="749" y="673"/>
                        </a:lnTo>
                        <a:lnTo>
                          <a:pt x="714" y="713"/>
                        </a:lnTo>
                        <a:lnTo>
                          <a:pt x="673" y="749"/>
                        </a:lnTo>
                        <a:lnTo>
                          <a:pt x="629" y="779"/>
                        </a:lnTo>
                        <a:lnTo>
                          <a:pt x="581" y="804"/>
                        </a:lnTo>
                        <a:lnTo>
                          <a:pt x="529" y="822"/>
                        </a:lnTo>
                        <a:lnTo>
                          <a:pt x="474" y="833"/>
                        </a:lnTo>
                        <a:lnTo>
                          <a:pt x="418" y="837"/>
                        </a:lnTo>
                        <a:lnTo>
                          <a:pt x="361" y="833"/>
                        </a:lnTo>
                        <a:lnTo>
                          <a:pt x="307" y="822"/>
                        </a:lnTo>
                        <a:lnTo>
                          <a:pt x="256" y="804"/>
                        </a:lnTo>
                        <a:lnTo>
                          <a:pt x="208" y="779"/>
                        </a:lnTo>
                        <a:lnTo>
                          <a:pt x="164" y="749"/>
                        </a:lnTo>
                        <a:lnTo>
                          <a:pt x="122" y="713"/>
                        </a:lnTo>
                        <a:lnTo>
                          <a:pt x="88" y="673"/>
                        </a:lnTo>
                        <a:lnTo>
                          <a:pt x="58" y="629"/>
                        </a:lnTo>
                        <a:lnTo>
                          <a:pt x="33" y="581"/>
                        </a:lnTo>
                        <a:lnTo>
                          <a:pt x="15" y="529"/>
                        </a:lnTo>
                        <a:lnTo>
                          <a:pt x="4" y="474"/>
                        </a:lnTo>
                        <a:lnTo>
                          <a:pt x="0" y="418"/>
                        </a:lnTo>
                        <a:lnTo>
                          <a:pt x="4" y="362"/>
                        </a:lnTo>
                        <a:lnTo>
                          <a:pt x="15" y="307"/>
                        </a:lnTo>
                        <a:lnTo>
                          <a:pt x="33" y="256"/>
                        </a:lnTo>
                        <a:lnTo>
                          <a:pt x="58" y="208"/>
                        </a:lnTo>
                        <a:lnTo>
                          <a:pt x="88" y="164"/>
                        </a:lnTo>
                        <a:lnTo>
                          <a:pt x="122" y="123"/>
                        </a:lnTo>
                        <a:lnTo>
                          <a:pt x="164" y="88"/>
                        </a:lnTo>
                        <a:lnTo>
                          <a:pt x="208" y="58"/>
                        </a:lnTo>
                        <a:lnTo>
                          <a:pt x="256" y="33"/>
                        </a:lnTo>
                        <a:lnTo>
                          <a:pt x="307" y="15"/>
                        </a:lnTo>
                        <a:lnTo>
                          <a:pt x="361" y="4"/>
                        </a:lnTo>
                        <a:lnTo>
                          <a:pt x="418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80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  <a:tileRect/>
                  </a:gra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5" name="Freeform 34">
                    <a:extLst>
                      <a:ext uri="{FF2B5EF4-FFF2-40B4-BE49-F238E27FC236}">
                        <a16:creationId xmlns:a16="http://schemas.microsoft.com/office/drawing/2014/main" id="{84C79439-B1CB-4159-98A6-057FB0FE74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5243" y="2225794"/>
                    <a:ext cx="719650" cy="705319"/>
                  </a:xfrm>
                  <a:custGeom>
                    <a:avLst/>
                    <a:gdLst/>
                    <a:ahLst/>
                    <a:cxnLst>
                      <a:cxn ang="0">
                        <a:pos x="322" y="0"/>
                      </a:cxn>
                      <a:cxn ang="0">
                        <a:pos x="356" y="1"/>
                      </a:cxn>
                      <a:cxn ang="0">
                        <a:pos x="404" y="11"/>
                      </a:cxn>
                      <a:cxn ang="0">
                        <a:pos x="448" y="26"/>
                      </a:cxn>
                      <a:cxn ang="0">
                        <a:pos x="488" y="47"/>
                      </a:cxn>
                      <a:cxn ang="0">
                        <a:pos x="526" y="73"/>
                      </a:cxn>
                      <a:cxn ang="0">
                        <a:pos x="562" y="106"/>
                      </a:cxn>
                      <a:cxn ang="0">
                        <a:pos x="581" y="131"/>
                      </a:cxn>
                      <a:cxn ang="0">
                        <a:pos x="609" y="176"/>
                      </a:cxn>
                      <a:cxn ang="0">
                        <a:pos x="628" y="223"/>
                      </a:cxn>
                      <a:cxn ang="0">
                        <a:pos x="640" y="271"/>
                      </a:cxn>
                      <a:cxn ang="0">
                        <a:pos x="646" y="320"/>
                      </a:cxn>
                      <a:cxn ang="0">
                        <a:pos x="642" y="372"/>
                      </a:cxn>
                      <a:cxn ang="0">
                        <a:pos x="635" y="404"/>
                      </a:cxn>
                      <a:cxn ang="0">
                        <a:pos x="621" y="445"/>
                      </a:cxn>
                      <a:cxn ang="0">
                        <a:pos x="603" y="482"/>
                      </a:cxn>
                      <a:cxn ang="0">
                        <a:pos x="581" y="516"/>
                      </a:cxn>
                      <a:cxn ang="0">
                        <a:pos x="555" y="547"/>
                      </a:cxn>
                      <a:cxn ang="0">
                        <a:pos x="524" y="575"/>
                      </a:cxn>
                      <a:cxn ang="0">
                        <a:pos x="489" y="600"/>
                      </a:cxn>
                      <a:cxn ang="0">
                        <a:pos x="462" y="615"/>
                      </a:cxn>
                      <a:cxn ang="0">
                        <a:pos x="415" y="632"/>
                      </a:cxn>
                      <a:cxn ang="0">
                        <a:pos x="370" y="643"/>
                      </a:cxn>
                      <a:cxn ang="0">
                        <a:pos x="323" y="646"/>
                      </a:cxn>
                      <a:cxn ang="0">
                        <a:pos x="275" y="643"/>
                      </a:cxn>
                      <a:cxn ang="0">
                        <a:pos x="227" y="632"/>
                      </a:cxn>
                      <a:cxn ang="0">
                        <a:pos x="197" y="621"/>
                      </a:cxn>
                      <a:cxn ang="0">
                        <a:pos x="151" y="597"/>
                      </a:cxn>
                      <a:cxn ang="0">
                        <a:pos x="112" y="567"/>
                      </a:cxn>
                      <a:cxn ang="0">
                        <a:pos x="79" y="534"/>
                      </a:cxn>
                      <a:cxn ang="0">
                        <a:pos x="48" y="494"/>
                      </a:cxn>
                      <a:cxn ang="0">
                        <a:pos x="25" y="449"/>
                      </a:cxn>
                      <a:cxn ang="0">
                        <a:pos x="14" y="419"/>
                      </a:cxn>
                      <a:cxn ang="0">
                        <a:pos x="5" y="374"/>
                      </a:cxn>
                      <a:cxn ang="0">
                        <a:pos x="0" y="330"/>
                      </a:cxn>
                      <a:cxn ang="0">
                        <a:pos x="2" y="286"/>
                      </a:cxn>
                      <a:cxn ang="0">
                        <a:pos x="10" y="242"/>
                      </a:cxn>
                      <a:cxn ang="0">
                        <a:pos x="25" y="198"/>
                      </a:cxn>
                      <a:cxn ang="0">
                        <a:pos x="39" y="170"/>
                      </a:cxn>
                      <a:cxn ang="0">
                        <a:pos x="62" y="135"/>
                      </a:cxn>
                      <a:cxn ang="0">
                        <a:pos x="88" y="102"/>
                      </a:cxn>
                      <a:cxn ang="0">
                        <a:pos x="119" y="74"/>
                      </a:cxn>
                      <a:cxn ang="0">
                        <a:pos x="150" y="51"/>
                      </a:cxn>
                      <a:cxn ang="0">
                        <a:pos x="187" y="30"/>
                      </a:cxn>
                      <a:cxn ang="0">
                        <a:pos x="227" y="15"/>
                      </a:cxn>
                      <a:cxn ang="0">
                        <a:pos x="274" y="4"/>
                      </a:cxn>
                      <a:cxn ang="0">
                        <a:pos x="322" y="0"/>
                      </a:cxn>
                    </a:cxnLst>
                    <a:rect l="0" t="0" r="r" b="b"/>
                    <a:pathLst>
                      <a:path w="646" h="646">
                        <a:moveTo>
                          <a:pt x="322" y="0"/>
                        </a:moveTo>
                        <a:lnTo>
                          <a:pt x="356" y="1"/>
                        </a:lnTo>
                        <a:lnTo>
                          <a:pt x="404" y="11"/>
                        </a:lnTo>
                        <a:lnTo>
                          <a:pt x="448" y="26"/>
                        </a:lnTo>
                        <a:lnTo>
                          <a:pt x="488" y="47"/>
                        </a:lnTo>
                        <a:lnTo>
                          <a:pt x="526" y="73"/>
                        </a:lnTo>
                        <a:lnTo>
                          <a:pt x="562" y="106"/>
                        </a:lnTo>
                        <a:lnTo>
                          <a:pt x="581" y="131"/>
                        </a:lnTo>
                        <a:lnTo>
                          <a:pt x="609" y="176"/>
                        </a:lnTo>
                        <a:lnTo>
                          <a:pt x="628" y="223"/>
                        </a:lnTo>
                        <a:lnTo>
                          <a:pt x="640" y="271"/>
                        </a:lnTo>
                        <a:lnTo>
                          <a:pt x="646" y="320"/>
                        </a:lnTo>
                        <a:lnTo>
                          <a:pt x="642" y="372"/>
                        </a:lnTo>
                        <a:lnTo>
                          <a:pt x="635" y="404"/>
                        </a:lnTo>
                        <a:lnTo>
                          <a:pt x="621" y="445"/>
                        </a:lnTo>
                        <a:lnTo>
                          <a:pt x="603" y="482"/>
                        </a:lnTo>
                        <a:lnTo>
                          <a:pt x="581" y="516"/>
                        </a:lnTo>
                        <a:lnTo>
                          <a:pt x="555" y="547"/>
                        </a:lnTo>
                        <a:lnTo>
                          <a:pt x="524" y="575"/>
                        </a:lnTo>
                        <a:lnTo>
                          <a:pt x="489" y="600"/>
                        </a:lnTo>
                        <a:lnTo>
                          <a:pt x="462" y="615"/>
                        </a:lnTo>
                        <a:lnTo>
                          <a:pt x="415" y="632"/>
                        </a:lnTo>
                        <a:lnTo>
                          <a:pt x="370" y="643"/>
                        </a:lnTo>
                        <a:lnTo>
                          <a:pt x="323" y="646"/>
                        </a:lnTo>
                        <a:lnTo>
                          <a:pt x="275" y="643"/>
                        </a:lnTo>
                        <a:lnTo>
                          <a:pt x="227" y="632"/>
                        </a:lnTo>
                        <a:lnTo>
                          <a:pt x="197" y="621"/>
                        </a:lnTo>
                        <a:lnTo>
                          <a:pt x="151" y="597"/>
                        </a:lnTo>
                        <a:lnTo>
                          <a:pt x="112" y="567"/>
                        </a:lnTo>
                        <a:lnTo>
                          <a:pt x="79" y="534"/>
                        </a:lnTo>
                        <a:lnTo>
                          <a:pt x="48" y="494"/>
                        </a:lnTo>
                        <a:lnTo>
                          <a:pt x="25" y="449"/>
                        </a:lnTo>
                        <a:lnTo>
                          <a:pt x="14" y="419"/>
                        </a:lnTo>
                        <a:lnTo>
                          <a:pt x="5" y="374"/>
                        </a:lnTo>
                        <a:lnTo>
                          <a:pt x="0" y="330"/>
                        </a:lnTo>
                        <a:lnTo>
                          <a:pt x="2" y="286"/>
                        </a:lnTo>
                        <a:lnTo>
                          <a:pt x="10" y="242"/>
                        </a:lnTo>
                        <a:lnTo>
                          <a:pt x="25" y="198"/>
                        </a:lnTo>
                        <a:lnTo>
                          <a:pt x="39" y="170"/>
                        </a:lnTo>
                        <a:lnTo>
                          <a:pt x="62" y="135"/>
                        </a:lnTo>
                        <a:lnTo>
                          <a:pt x="88" y="102"/>
                        </a:lnTo>
                        <a:lnTo>
                          <a:pt x="119" y="74"/>
                        </a:lnTo>
                        <a:lnTo>
                          <a:pt x="150" y="51"/>
                        </a:lnTo>
                        <a:lnTo>
                          <a:pt x="187" y="30"/>
                        </a:lnTo>
                        <a:lnTo>
                          <a:pt x="227" y="15"/>
                        </a:lnTo>
                        <a:lnTo>
                          <a:pt x="274" y="4"/>
                        </a:lnTo>
                        <a:lnTo>
                          <a:pt x="322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83" name="Picture 82" descr="A picture containing vector graphics&#10;&#10;Description generated with high confidence">
                  <a:extLst>
                    <a:ext uri="{FF2B5EF4-FFF2-40B4-BE49-F238E27FC236}">
                      <a16:creationId xmlns:a16="http://schemas.microsoft.com/office/drawing/2014/main" id="{482A18EE-0234-4DC9-8432-1B01EE0094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3180" y="2197115"/>
                  <a:ext cx="767963" cy="767963"/>
                </a:xfrm>
                <a:prstGeom prst="rect">
                  <a:avLst/>
                </a:prstGeom>
              </p:spPr>
            </p:pic>
          </p:grp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FDA4972C-B598-4C7C-AF42-021CADD85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21011" y="2305451"/>
                <a:ext cx="322774" cy="322774"/>
              </a:xfrm>
              <a:prstGeom prst="rect">
                <a:avLst/>
              </a:prstGeom>
            </p:spPr>
          </p:pic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7C77B7F-6AE2-4345-8BC5-A508556833C5}"/>
              </a:ext>
            </a:extLst>
          </p:cNvPr>
          <p:cNvGrpSpPr/>
          <p:nvPr/>
        </p:nvGrpSpPr>
        <p:grpSpPr>
          <a:xfrm>
            <a:off x="1114893" y="2142093"/>
            <a:ext cx="1701778" cy="1369091"/>
            <a:chOff x="1114893" y="2142093"/>
            <a:chExt cx="1701778" cy="1369091"/>
          </a:xfrm>
        </p:grpSpPr>
        <p:sp>
          <p:nvSpPr>
            <p:cNvPr id="1060" name="Rectangle 36"/>
            <p:cNvSpPr>
              <a:spLocks noChangeArrowheads="1"/>
            </p:cNvSpPr>
            <p:nvPr/>
          </p:nvSpPr>
          <p:spPr bwMode="auto">
            <a:xfrm>
              <a:off x="1114893" y="2503511"/>
              <a:ext cx="851930" cy="9771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0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  <a:tileRect/>
            </a:gra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75ED0E5-AD00-48B0-82E7-9683442DB1D7}"/>
                </a:ext>
              </a:extLst>
            </p:cNvPr>
            <p:cNvSpPr/>
            <p:nvPr/>
          </p:nvSpPr>
          <p:spPr>
            <a:xfrm>
              <a:off x="1601278" y="3049519"/>
              <a:ext cx="12153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ML &amp; AI Algorithms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AFB8FC1-E92B-4F6D-9660-6E576AE467DF}"/>
                </a:ext>
              </a:extLst>
            </p:cNvPr>
            <p:cNvGrpSpPr/>
            <p:nvPr/>
          </p:nvGrpSpPr>
          <p:grpSpPr>
            <a:xfrm>
              <a:off x="1601278" y="2142093"/>
              <a:ext cx="850912" cy="851930"/>
              <a:chOff x="1919314" y="2125909"/>
              <a:chExt cx="850912" cy="85193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4ED2D3A-9A5C-494C-856B-4A64F9428269}"/>
                  </a:ext>
                </a:extLst>
              </p:cNvPr>
              <p:cNvGrpSpPr/>
              <p:nvPr/>
            </p:nvGrpSpPr>
            <p:grpSpPr>
              <a:xfrm>
                <a:off x="1919314" y="2125909"/>
                <a:ext cx="850912" cy="851930"/>
                <a:chOff x="1919314" y="2125909"/>
                <a:chExt cx="850912" cy="851930"/>
              </a:xfrm>
            </p:grpSpPr>
            <p:sp>
              <p:nvSpPr>
                <p:cNvPr id="1050" name="Freeform 26"/>
                <p:cNvSpPr>
                  <a:spLocks/>
                </p:cNvSpPr>
                <p:nvPr/>
              </p:nvSpPr>
              <p:spPr bwMode="auto">
                <a:xfrm>
                  <a:off x="1919314" y="2125909"/>
                  <a:ext cx="850912" cy="851930"/>
                </a:xfrm>
                <a:custGeom>
                  <a:avLst/>
                  <a:gdLst/>
                  <a:ahLst/>
                  <a:cxnLst>
                    <a:cxn ang="0">
                      <a:pos x="419" y="0"/>
                    </a:cxn>
                    <a:cxn ang="0">
                      <a:pos x="475" y="4"/>
                    </a:cxn>
                    <a:cxn ang="0">
                      <a:pos x="530" y="15"/>
                    </a:cxn>
                    <a:cxn ang="0">
                      <a:pos x="581" y="33"/>
                    </a:cxn>
                    <a:cxn ang="0">
                      <a:pos x="629" y="58"/>
                    </a:cxn>
                    <a:cxn ang="0">
                      <a:pos x="673" y="88"/>
                    </a:cxn>
                    <a:cxn ang="0">
                      <a:pos x="714" y="123"/>
                    </a:cxn>
                    <a:cxn ang="0">
                      <a:pos x="748" y="164"/>
                    </a:cxn>
                    <a:cxn ang="0">
                      <a:pos x="779" y="208"/>
                    </a:cxn>
                    <a:cxn ang="0">
                      <a:pos x="803" y="256"/>
                    </a:cxn>
                    <a:cxn ang="0">
                      <a:pos x="821" y="307"/>
                    </a:cxn>
                    <a:cxn ang="0">
                      <a:pos x="832" y="362"/>
                    </a:cxn>
                    <a:cxn ang="0">
                      <a:pos x="836" y="418"/>
                    </a:cxn>
                    <a:cxn ang="0">
                      <a:pos x="832" y="474"/>
                    </a:cxn>
                    <a:cxn ang="0">
                      <a:pos x="821" y="529"/>
                    </a:cxn>
                    <a:cxn ang="0">
                      <a:pos x="803" y="581"/>
                    </a:cxn>
                    <a:cxn ang="0">
                      <a:pos x="779" y="629"/>
                    </a:cxn>
                    <a:cxn ang="0">
                      <a:pos x="748" y="673"/>
                    </a:cxn>
                    <a:cxn ang="0">
                      <a:pos x="714" y="713"/>
                    </a:cxn>
                    <a:cxn ang="0">
                      <a:pos x="673" y="749"/>
                    </a:cxn>
                    <a:cxn ang="0">
                      <a:pos x="629" y="779"/>
                    </a:cxn>
                    <a:cxn ang="0">
                      <a:pos x="581" y="804"/>
                    </a:cxn>
                    <a:cxn ang="0">
                      <a:pos x="530" y="822"/>
                    </a:cxn>
                    <a:cxn ang="0">
                      <a:pos x="475" y="833"/>
                    </a:cxn>
                    <a:cxn ang="0">
                      <a:pos x="419" y="837"/>
                    </a:cxn>
                    <a:cxn ang="0">
                      <a:pos x="363" y="833"/>
                    </a:cxn>
                    <a:cxn ang="0">
                      <a:pos x="308" y="822"/>
                    </a:cxn>
                    <a:cxn ang="0">
                      <a:pos x="255" y="804"/>
                    </a:cxn>
                    <a:cxn ang="0">
                      <a:pos x="207" y="779"/>
                    </a:cxn>
                    <a:cxn ang="0">
                      <a:pos x="163" y="749"/>
                    </a:cxn>
                    <a:cxn ang="0">
                      <a:pos x="122" y="713"/>
                    </a:cxn>
                    <a:cxn ang="0">
                      <a:pos x="88" y="673"/>
                    </a:cxn>
                    <a:cxn ang="0">
                      <a:pos x="58" y="629"/>
                    </a:cxn>
                    <a:cxn ang="0">
                      <a:pos x="33" y="581"/>
                    </a:cxn>
                    <a:cxn ang="0">
                      <a:pos x="15" y="529"/>
                    </a:cxn>
                    <a:cxn ang="0">
                      <a:pos x="4" y="474"/>
                    </a:cxn>
                    <a:cxn ang="0">
                      <a:pos x="0" y="418"/>
                    </a:cxn>
                    <a:cxn ang="0">
                      <a:pos x="4" y="362"/>
                    </a:cxn>
                    <a:cxn ang="0">
                      <a:pos x="15" y="307"/>
                    </a:cxn>
                    <a:cxn ang="0">
                      <a:pos x="33" y="256"/>
                    </a:cxn>
                    <a:cxn ang="0">
                      <a:pos x="58" y="208"/>
                    </a:cxn>
                    <a:cxn ang="0">
                      <a:pos x="88" y="164"/>
                    </a:cxn>
                    <a:cxn ang="0">
                      <a:pos x="122" y="123"/>
                    </a:cxn>
                    <a:cxn ang="0">
                      <a:pos x="163" y="88"/>
                    </a:cxn>
                    <a:cxn ang="0">
                      <a:pos x="207" y="58"/>
                    </a:cxn>
                    <a:cxn ang="0">
                      <a:pos x="255" y="33"/>
                    </a:cxn>
                    <a:cxn ang="0">
                      <a:pos x="308" y="15"/>
                    </a:cxn>
                    <a:cxn ang="0">
                      <a:pos x="363" y="4"/>
                    </a:cxn>
                    <a:cxn ang="0">
                      <a:pos x="419" y="0"/>
                    </a:cxn>
                  </a:cxnLst>
                  <a:rect l="0" t="0" r="r" b="b"/>
                  <a:pathLst>
                    <a:path w="836" h="837">
                      <a:moveTo>
                        <a:pt x="419" y="0"/>
                      </a:moveTo>
                      <a:lnTo>
                        <a:pt x="475" y="4"/>
                      </a:lnTo>
                      <a:lnTo>
                        <a:pt x="530" y="15"/>
                      </a:lnTo>
                      <a:lnTo>
                        <a:pt x="581" y="33"/>
                      </a:lnTo>
                      <a:lnTo>
                        <a:pt x="629" y="58"/>
                      </a:lnTo>
                      <a:lnTo>
                        <a:pt x="673" y="88"/>
                      </a:lnTo>
                      <a:lnTo>
                        <a:pt x="714" y="123"/>
                      </a:lnTo>
                      <a:lnTo>
                        <a:pt x="748" y="164"/>
                      </a:lnTo>
                      <a:lnTo>
                        <a:pt x="779" y="208"/>
                      </a:lnTo>
                      <a:lnTo>
                        <a:pt x="803" y="256"/>
                      </a:lnTo>
                      <a:lnTo>
                        <a:pt x="821" y="307"/>
                      </a:lnTo>
                      <a:lnTo>
                        <a:pt x="832" y="362"/>
                      </a:lnTo>
                      <a:lnTo>
                        <a:pt x="836" y="418"/>
                      </a:lnTo>
                      <a:lnTo>
                        <a:pt x="832" y="474"/>
                      </a:lnTo>
                      <a:lnTo>
                        <a:pt x="821" y="529"/>
                      </a:lnTo>
                      <a:lnTo>
                        <a:pt x="803" y="581"/>
                      </a:lnTo>
                      <a:lnTo>
                        <a:pt x="779" y="629"/>
                      </a:lnTo>
                      <a:lnTo>
                        <a:pt x="748" y="673"/>
                      </a:lnTo>
                      <a:lnTo>
                        <a:pt x="714" y="713"/>
                      </a:lnTo>
                      <a:lnTo>
                        <a:pt x="673" y="749"/>
                      </a:lnTo>
                      <a:lnTo>
                        <a:pt x="629" y="779"/>
                      </a:lnTo>
                      <a:lnTo>
                        <a:pt x="581" y="804"/>
                      </a:lnTo>
                      <a:lnTo>
                        <a:pt x="530" y="822"/>
                      </a:lnTo>
                      <a:lnTo>
                        <a:pt x="475" y="833"/>
                      </a:lnTo>
                      <a:lnTo>
                        <a:pt x="419" y="837"/>
                      </a:lnTo>
                      <a:lnTo>
                        <a:pt x="363" y="833"/>
                      </a:lnTo>
                      <a:lnTo>
                        <a:pt x="308" y="822"/>
                      </a:lnTo>
                      <a:lnTo>
                        <a:pt x="255" y="804"/>
                      </a:lnTo>
                      <a:lnTo>
                        <a:pt x="207" y="779"/>
                      </a:lnTo>
                      <a:lnTo>
                        <a:pt x="163" y="749"/>
                      </a:lnTo>
                      <a:lnTo>
                        <a:pt x="122" y="713"/>
                      </a:lnTo>
                      <a:lnTo>
                        <a:pt x="88" y="673"/>
                      </a:lnTo>
                      <a:lnTo>
                        <a:pt x="58" y="629"/>
                      </a:lnTo>
                      <a:lnTo>
                        <a:pt x="33" y="581"/>
                      </a:lnTo>
                      <a:lnTo>
                        <a:pt x="15" y="529"/>
                      </a:lnTo>
                      <a:lnTo>
                        <a:pt x="4" y="474"/>
                      </a:lnTo>
                      <a:lnTo>
                        <a:pt x="0" y="418"/>
                      </a:lnTo>
                      <a:lnTo>
                        <a:pt x="4" y="362"/>
                      </a:lnTo>
                      <a:lnTo>
                        <a:pt x="15" y="307"/>
                      </a:lnTo>
                      <a:lnTo>
                        <a:pt x="33" y="256"/>
                      </a:lnTo>
                      <a:lnTo>
                        <a:pt x="58" y="208"/>
                      </a:lnTo>
                      <a:lnTo>
                        <a:pt x="88" y="164"/>
                      </a:lnTo>
                      <a:lnTo>
                        <a:pt x="122" y="123"/>
                      </a:lnTo>
                      <a:lnTo>
                        <a:pt x="163" y="88"/>
                      </a:lnTo>
                      <a:lnTo>
                        <a:pt x="207" y="58"/>
                      </a:lnTo>
                      <a:lnTo>
                        <a:pt x="255" y="33"/>
                      </a:lnTo>
                      <a:lnTo>
                        <a:pt x="308" y="15"/>
                      </a:lnTo>
                      <a:lnTo>
                        <a:pt x="363" y="4"/>
                      </a:lnTo>
                      <a:lnTo>
                        <a:pt x="41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80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59" name="Freeform 35"/>
                <p:cNvSpPr>
                  <a:spLocks/>
                </p:cNvSpPr>
                <p:nvPr/>
              </p:nvSpPr>
              <p:spPr bwMode="auto">
                <a:xfrm>
                  <a:off x="1979064" y="2180931"/>
                  <a:ext cx="725067" cy="732221"/>
                </a:xfrm>
                <a:custGeom>
                  <a:avLst/>
                  <a:gdLst/>
                  <a:ahLst/>
                  <a:cxnLst>
                    <a:cxn ang="0">
                      <a:pos x="323" y="0"/>
                    </a:cxn>
                    <a:cxn ang="0">
                      <a:pos x="356" y="1"/>
                    </a:cxn>
                    <a:cxn ang="0">
                      <a:pos x="404" y="11"/>
                    </a:cxn>
                    <a:cxn ang="0">
                      <a:pos x="448" y="26"/>
                    </a:cxn>
                    <a:cxn ang="0">
                      <a:pos x="488" y="47"/>
                    </a:cxn>
                    <a:cxn ang="0">
                      <a:pos x="526" y="73"/>
                    </a:cxn>
                    <a:cxn ang="0">
                      <a:pos x="562" y="106"/>
                    </a:cxn>
                    <a:cxn ang="0">
                      <a:pos x="581" y="131"/>
                    </a:cxn>
                    <a:cxn ang="0">
                      <a:pos x="609" y="176"/>
                    </a:cxn>
                    <a:cxn ang="0">
                      <a:pos x="629" y="223"/>
                    </a:cxn>
                    <a:cxn ang="0">
                      <a:pos x="641" y="271"/>
                    </a:cxn>
                    <a:cxn ang="0">
                      <a:pos x="646" y="320"/>
                    </a:cxn>
                    <a:cxn ang="0">
                      <a:pos x="641" y="372"/>
                    </a:cxn>
                    <a:cxn ang="0">
                      <a:pos x="636" y="404"/>
                    </a:cxn>
                    <a:cxn ang="0">
                      <a:pos x="618" y="452"/>
                    </a:cxn>
                    <a:cxn ang="0">
                      <a:pos x="595" y="496"/>
                    </a:cxn>
                    <a:cxn ang="0">
                      <a:pos x="566" y="534"/>
                    </a:cxn>
                    <a:cxn ang="0">
                      <a:pos x="532" y="570"/>
                    </a:cxn>
                    <a:cxn ang="0">
                      <a:pos x="489" y="600"/>
                    </a:cxn>
                    <a:cxn ang="0">
                      <a:pos x="462" y="615"/>
                    </a:cxn>
                    <a:cxn ang="0">
                      <a:pos x="415" y="632"/>
                    </a:cxn>
                    <a:cxn ang="0">
                      <a:pos x="370" y="643"/>
                    </a:cxn>
                    <a:cxn ang="0">
                      <a:pos x="323" y="646"/>
                    </a:cxn>
                    <a:cxn ang="0">
                      <a:pos x="275" y="643"/>
                    </a:cxn>
                    <a:cxn ang="0">
                      <a:pos x="227" y="632"/>
                    </a:cxn>
                    <a:cxn ang="0">
                      <a:pos x="197" y="621"/>
                    </a:cxn>
                    <a:cxn ang="0">
                      <a:pos x="151" y="597"/>
                    </a:cxn>
                    <a:cxn ang="0">
                      <a:pos x="111" y="567"/>
                    </a:cxn>
                    <a:cxn ang="0">
                      <a:pos x="78" y="534"/>
                    </a:cxn>
                    <a:cxn ang="0">
                      <a:pos x="48" y="494"/>
                    </a:cxn>
                    <a:cxn ang="0">
                      <a:pos x="25" y="449"/>
                    </a:cxn>
                    <a:cxn ang="0">
                      <a:pos x="14" y="419"/>
                    </a:cxn>
                    <a:cxn ang="0">
                      <a:pos x="4" y="374"/>
                    </a:cxn>
                    <a:cxn ang="0">
                      <a:pos x="0" y="330"/>
                    </a:cxn>
                    <a:cxn ang="0">
                      <a:pos x="1" y="286"/>
                    </a:cxn>
                    <a:cxn ang="0">
                      <a:pos x="10" y="242"/>
                    </a:cxn>
                    <a:cxn ang="0">
                      <a:pos x="25" y="198"/>
                    </a:cxn>
                    <a:cxn ang="0">
                      <a:pos x="39" y="170"/>
                    </a:cxn>
                    <a:cxn ang="0">
                      <a:pos x="62" y="135"/>
                    </a:cxn>
                    <a:cxn ang="0">
                      <a:pos x="88" y="102"/>
                    </a:cxn>
                    <a:cxn ang="0">
                      <a:pos x="118" y="74"/>
                    </a:cxn>
                    <a:cxn ang="0">
                      <a:pos x="150" y="51"/>
                    </a:cxn>
                    <a:cxn ang="0">
                      <a:pos x="187" y="30"/>
                    </a:cxn>
                    <a:cxn ang="0">
                      <a:pos x="227" y="15"/>
                    </a:cxn>
                    <a:cxn ang="0">
                      <a:pos x="273" y="4"/>
                    </a:cxn>
                    <a:cxn ang="0">
                      <a:pos x="323" y="0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lnTo>
                        <a:pt x="356" y="1"/>
                      </a:lnTo>
                      <a:lnTo>
                        <a:pt x="404" y="11"/>
                      </a:lnTo>
                      <a:lnTo>
                        <a:pt x="448" y="26"/>
                      </a:lnTo>
                      <a:lnTo>
                        <a:pt x="488" y="47"/>
                      </a:lnTo>
                      <a:lnTo>
                        <a:pt x="526" y="73"/>
                      </a:lnTo>
                      <a:lnTo>
                        <a:pt x="562" y="106"/>
                      </a:lnTo>
                      <a:lnTo>
                        <a:pt x="581" y="131"/>
                      </a:lnTo>
                      <a:lnTo>
                        <a:pt x="609" y="176"/>
                      </a:lnTo>
                      <a:lnTo>
                        <a:pt x="629" y="223"/>
                      </a:lnTo>
                      <a:lnTo>
                        <a:pt x="641" y="271"/>
                      </a:lnTo>
                      <a:lnTo>
                        <a:pt x="646" y="320"/>
                      </a:lnTo>
                      <a:lnTo>
                        <a:pt x="641" y="372"/>
                      </a:lnTo>
                      <a:lnTo>
                        <a:pt x="636" y="404"/>
                      </a:lnTo>
                      <a:lnTo>
                        <a:pt x="618" y="452"/>
                      </a:lnTo>
                      <a:lnTo>
                        <a:pt x="595" y="496"/>
                      </a:lnTo>
                      <a:lnTo>
                        <a:pt x="566" y="534"/>
                      </a:lnTo>
                      <a:lnTo>
                        <a:pt x="532" y="570"/>
                      </a:lnTo>
                      <a:lnTo>
                        <a:pt x="489" y="600"/>
                      </a:lnTo>
                      <a:lnTo>
                        <a:pt x="462" y="615"/>
                      </a:lnTo>
                      <a:lnTo>
                        <a:pt x="415" y="632"/>
                      </a:lnTo>
                      <a:lnTo>
                        <a:pt x="370" y="643"/>
                      </a:lnTo>
                      <a:lnTo>
                        <a:pt x="323" y="646"/>
                      </a:lnTo>
                      <a:lnTo>
                        <a:pt x="275" y="643"/>
                      </a:lnTo>
                      <a:lnTo>
                        <a:pt x="227" y="632"/>
                      </a:lnTo>
                      <a:lnTo>
                        <a:pt x="197" y="621"/>
                      </a:lnTo>
                      <a:lnTo>
                        <a:pt x="151" y="597"/>
                      </a:lnTo>
                      <a:lnTo>
                        <a:pt x="111" y="567"/>
                      </a:lnTo>
                      <a:lnTo>
                        <a:pt x="78" y="534"/>
                      </a:lnTo>
                      <a:lnTo>
                        <a:pt x="48" y="494"/>
                      </a:lnTo>
                      <a:lnTo>
                        <a:pt x="25" y="449"/>
                      </a:lnTo>
                      <a:lnTo>
                        <a:pt x="14" y="419"/>
                      </a:lnTo>
                      <a:lnTo>
                        <a:pt x="4" y="374"/>
                      </a:lnTo>
                      <a:lnTo>
                        <a:pt x="0" y="330"/>
                      </a:lnTo>
                      <a:lnTo>
                        <a:pt x="1" y="286"/>
                      </a:lnTo>
                      <a:lnTo>
                        <a:pt x="10" y="242"/>
                      </a:lnTo>
                      <a:lnTo>
                        <a:pt x="25" y="198"/>
                      </a:lnTo>
                      <a:lnTo>
                        <a:pt x="39" y="170"/>
                      </a:lnTo>
                      <a:lnTo>
                        <a:pt x="62" y="135"/>
                      </a:lnTo>
                      <a:lnTo>
                        <a:pt x="88" y="102"/>
                      </a:lnTo>
                      <a:lnTo>
                        <a:pt x="118" y="74"/>
                      </a:lnTo>
                      <a:lnTo>
                        <a:pt x="150" y="51"/>
                      </a:lnTo>
                      <a:lnTo>
                        <a:pt x="187" y="30"/>
                      </a:lnTo>
                      <a:lnTo>
                        <a:pt x="227" y="15"/>
                      </a:lnTo>
                      <a:lnTo>
                        <a:pt x="273" y="4"/>
                      </a:ln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E3F0220-4475-4197-A310-25EEBD9CA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48924" y="2292838"/>
                <a:ext cx="518071" cy="518071"/>
              </a:xfrm>
              <a:prstGeom prst="rect">
                <a:avLst/>
              </a:prstGeom>
            </p:spPr>
          </p:pic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6352E4B-3910-4552-9CE0-40BF2A3490BC}"/>
              </a:ext>
            </a:extLst>
          </p:cNvPr>
          <p:cNvGrpSpPr/>
          <p:nvPr/>
        </p:nvGrpSpPr>
        <p:grpSpPr>
          <a:xfrm>
            <a:off x="215842" y="2155133"/>
            <a:ext cx="1215393" cy="1171385"/>
            <a:chOff x="215842" y="2155133"/>
            <a:chExt cx="1215393" cy="1171385"/>
          </a:xfrm>
        </p:grpSpPr>
        <p:sp>
          <p:nvSpPr>
            <p:cNvPr id="96" name="Rectangle 95"/>
            <p:cNvSpPr/>
            <p:nvPr/>
          </p:nvSpPr>
          <p:spPr>
            <a:xfrm>
              <a:off x="215842" y="3049519"/>
              <a:ext cx="121539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Scanned PDF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56FD3A-323B-4406-BE0B-83AB8108F6FE}"/>
                </a:ext>
              </a:extLst>
            </p:cNvPr>
            <p:cNvGrpSpPr/>
            <p:nvPr/>
          </p:nvGrpSpPr>
          <p:grpSpPr>
            <a:xfrm>
              <a:off x="331011" y="2155133"/>
              <a:ext cx="851930" cy="851930"/>
              <a:chOff x="331011" y="2155133"/>
              <a:chExt cx="851930" cy="85193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493E496-F2C0-43EC-BE52-52031121DA3A}"/>
                  </a:ext>
                </a:extLst>
              </p:cNvPr>
              <p:cNvGrpSpPr/>
              <p:nvPr/>
            </p:nvGrpSpPr>
            <p:grpSpPr>
              <a:xfrm>
                <a:off x="331011" y="2155133"/>
                <a:ext cx="851930" cy="851930"/>
                <a:chOff x="331011" y="2155133"/>
                <a:chExt cx="851930" cy="851930"/>
              </a:xfrm>
            </p:grpSpPr>
            <p:sp>
              <p:nvSpPr>
                <p:cNvPr id="1051" name="Freeform 27"/>
                <p:cNvSpPr>
                  <a:spLocks/>
                </p:cNvSpPr>
                <p:nvPr/>
              </p:nvSpPr>
              <p:spPr bwMode="auto">
                <a:xfrm>
                  <a:off x="331011" y="2155133"/>
                  <a:ext cx="851930" cy="851930"/>
                </a:xfrm>
                <a:custGeom>
                  <a:avLst/>
                  <a:gdLst/>
                  <a:ahLst/>
                  <a:cxnLst>
                    <a:cxn ang="0">
                      <a:pos x="418" y="0"/>
                    </a:cxn>
                    <a:cxn ang="0">
                      <a:pos x="474" y="4"/>
                    </a:cxn>
                    <a:cxn ang="0">
                      <a:pos x="529" y="15"/>
                    </a:cxn>
                    <a:cxn ang="0">
                      <a:pos x="581" y="33"/>
                    </a:cxn>
                    <a:cxn ang="0">
                      <a:pos x="629" y="58"/>
                    </a:cxn>
                    <a:cxn ang="0">
                      <a:pos x="673" y="88"/>
                    </a:cxn>
                    <a:cxn ang="0">
                      <a:pos x="714" y="123"/>
                    </a:cxn>
                    <a:cxn ang="0">
                      <a:pos x="749" y="164"/>
                    </a:cxn>
                    <a:cxn ang="0">
                      <a:pos x="779" y="208"/>
                    </a:cxn>
                    <a:cxn ang="0">
                      <a:pos x="804" y="256"/>
                    </a:cxn>
                    <a:cxn ang="0">
                      <a:pos x="822" y="307"/>
                    </a:cxn>
                    <a:cxn ang="0">
                      <a:pos x="833" y="362"/>
                    </a:cxn>
                    <a:cxn ang="0">
                      <a:pos x="837" y="418"/>
                    </a:cxn>
                    <a:cxn ang="0">
                      <a:pos x="833" y="474"/>
                    </a:cxn>
                    <a:cxn ang="0">
                      <a:pos x="822" y="529"/>
                    </a:cxn>
                    <a:cxn ang="0">
                      <a:pos x="804" y="581"/>
                    </a:cxn>
                    <a:cxn ang="0">
                      <a:pos x="779" y="629"/>
                    </a:cxn>
                    <a:cxn ang="0">
                      <a:pos x="749" y="673"/>
                    </a:cxn>
                    <a:cxn ang="0">
                      <a:pos x="714" y="713"/>
                    </a:cxn>
                    <a:cxn ang="0">
                      <a:pos x="673" y="749"/>
                    </a:cxn>
                    <a:cxn ang="0">
                      <a:pos x="629" y="779"/>
                    </a:cxn>
                    <a:cxn ang="0">
                      <a:pos x="581" y="804"/>
                    </a:cxn>
                    <a:cxn ang="0">
                      <a:pos x="529" y="822"/>
                    </a:cxn>
                    <a:cxn ang="0">
                      <a:pos x="474" y="833"/>
                    </a:cxn>
                    <a:cxn ang="0">
                      <a:pos x="418" y="837"/>
                    </a:cxn>
                    <a:cxn ang="0">
                      <a:pos x="361" y="833"/>
                    </a:cxn>
                    <a:cxn ang="0">
                      <a:pos x="307" y="822"/>
                    </a:cxn>
                    <a:cxn ang="0">
                      <a:pos x="256" y="804"/>
                    </a:cxn>
                    <a:cxn ang="0">
                      <a:pos x="208" y="779"/>
                    </a:cxn>
                    <a:cxn ang="0">
                      <a:pos x="164" y="749"/>
                    </a:cxn>
                    <a:cxn ang="0">
                      <a:pos x="122" y="713"/>
                    </a:cxn>
                    <a:cxn ang="0">
                      <a:pos x="88" y="673"/>
                    </a:cxn>
                    <a:cxn ang="0">
                      <a:pos x="58" y="629"/>
                    </a:cxn>
                    <a:cxn ang="0">
                      <a:pos x="33" y="581"/>
                    </a:cxn>
                    <a:cxn ang="0">
                      <a:pos x="15" y="529"/>
                    </a:cxn>
                    <a:cxn ang="0">
                      <a:pos x="4" y="474"/>
                    </a:cxn>
                    <a:cxn ang="0">
                      <a:pos x="0" y="418"/>
                    </a:cxn>
                    <a:cxn ang="0">
                      <a:pos x="4" y="362"/>
                    </a:cxn>
                    <a:cxn ang="0">
                      <a:pos x="15" y="307"/>
                    </a:cxn>
                    <a:cxn ang="0">
                      <a:pos x="33" y="256"/>
                    </a:cxn>
                    <a:cxn ang="0">
                      <a:pos x="58" y="208"/>
                    </a:cxn>
                    <a:cxn ang="0">
                      <a:pos x="88" y="164"/>
                    </a:cxn>
                    <a:cxn ang="0">
                      <a:pos x="122" y="123"/>
                    </a:cxn>
                    <a:cxn ang="0">
                      <a:pos x="164" y="88"/>
                    </a:cxn>
                    <a:cxn ang="0">
                      <a:pos x="208" y="58"/>
                    </a:cxn>
                    <a:cxn ang="0">
                      <a:pos x="256" y="33"/>
                    </a:cxn>
                    <a:cxn ang="0">
                      <a:pos x="307" y="15"/>
                    </a:cxn>
                    <a:cxn ang="0">
                      <a:pos x="361" y="4"/>
                    </a:cxn>
                    <a:cxn ang="0">
                      <a:pos x="418" y="0"/>
                    </a:cxn>
                  </a:cxnLst>
                  <a:rect l="0" t="0" r="r" b="b"/>
                  <a:pathLst>
                    <a:path w="837" h="837">
                      <a:moveTo>
                        <a:pt x="418" y="0"/>
                      </a:moveTo>
                      <a:lnTo>
                        <a:pt x="474" y="4"/>
                      </a:lnTo>
                      <a:lnTo>
                        <a:pt x="529" y="15"/>
                      </a:lnTo>
                      <a:lnTo>
                        <a:pt x="581" y="33"/>
                      </a:lnTo>
                      <a:lnTo>
                        <a:pt x="629" y="58"/>
                      </a:lnTo>
                      <a:lnTo>
                        <a:pt x="673" y="88"/>
                      </a:lnTo>
                      <a:lnTo>
                        <a:pt x="714" y="123"/>
                      </a:lnTo>
                      <a:lnTo>
                        <a:pt x="749" y="164"/>
                      </a:lnTo>
                      <a:lnTo>
                        <a:pt x="779" y="208"/>
                      </a:lnTo>
                      <a:lnTo>
                        <a:pt x="804" y="256"/>
                      </a:lnTo>
                      <a:lnTo>
                        <a:pt x="822" y="307"/>
                      </a:lnTo>
                      <a:lnTo>
                        <a:pt x="833" y="362"/>
                      </a:lnTo>
                      <a:lnTo>
                        <a:pt x="837" y="418"/>
                      </a:lnTo>
                      <a:lnTo>
                        <a:pt x="833" y="474"/>
                      </a:lnTo>
                      <a:lnTo>
                        <a:pt x="822" y="529"/>
                      </a:lnTo>
                      <a:lnTo>
                        <a:pt x="804" y="581"/>
                      </a:lnTo>
                      <a:lnTo>
                        <a:pt x="779" y="629"/>
                      </a:lnTo>
                      <a:lnTo>
                        <a:pt x="749" y="673"/>
                      </a:lnTo>
                      <a:lnTo>
                        <a:pt x="714" y="713"/>
                      </a:lnTo>
                      <a:lnTo>
                        <a:pt x="673" y="749"/>
                      </a:lnTo>
                      <a:lnTo>
                        <a:pt x="629" y="779"/>
                      </a:lnTo>
                      <a:lnTo>
                        <a:pt x="581" y="804"/>
                      </a:lnTo>
                      <a:lnTo>
                        <a:pt x="529" y="822"/>
                      </a:lnTo>
                      <a:lnTo>
                        <a:pt x="474" y="833"/>
                      </a:lnTo>
                      <a:lnTo>
                        <a:pt x="418" y="837"/>
                      </a:lnTo>
                      <a:lnTo>
                        <a:pt x="361" y="833"/>
                      </a:lnTo>
                      <a:lnTo>
                        <a:pt x="307" y="822"/>
                      </a:lnTo>
                      <a:lnTo>
                        <a:pt x="256" y="804"/>
                      </a:lnTo>
                      <a:lnTo>
                        <a:pt x="208" y="779"/>
                      </a:lnTo>
                      <a:lnTo>
                        <a:pt x="164" y="749"/>
                      </a:lnTo>
                      <a:lnTo>
                        <a:pt x="122" y="713"/>
                      </a:lnTo>
                      <a:lnTo>
                        <a:pt x="88" y="673"/>
                      </a:lnTo>
                      <a:lnTo>
                        <a:pt x="58" y="629"/>
                      </a:lnTo>
                      <a:lnTo>
                        <a:pt x="33" y="581"/>
                      </a:lnTo>
                      <a:lnTo>
                        <a:pt x="15" y="529"/>
                      </a:lnTo>
                      <a:lnTo>
                        <a:pt x="4" y="474"/>
                      </a:lnTo>
                      <a:lnTo>
                        <a:pt x="0" y="418"/>
                      </a:lnTo>
                      <a:lnTo>
                        <a:pt x="4" y="362"/>
                      </a:lnTo>
                      <a:lnTo>
                        <a:pt x="15" y="307"/>
                      </a:lnTo>
                      <a:lnTo>
                        <a:pt x="33" y="256"/>
                      </a:lnTo>
                      <a:lnTo>
                        <a:pt x="58" y="208"/>
                      </a:lnTo>
                      <a:lnTo>
                        <a:pt x="88" y="164"/>
                      </a:lnTo>
                      <a:lnTo>
                        <a:pt x="122" y="123"/>
                      </a:lnTo>
                      <a:lnTo>
                        <a:pt x="164" y="88"/>
                      </a:lnTo>
                      <a:lnTo>
                        <a:pt x="208" y="58"/>
                      </a:lnTo>
                      <a:lnTo>
                        <a:pt x="256" y="33"/>
                      </a:lnTo>
                      <a:lnTo>
                        <a:pt x="307" y="15"/>
                      </a:lnTo>
                      <a:lnTo>
                        <a:pt x="361" y="4"/>
                      </a:lnTo>
                      <a:lnTo>
                        <a:pt x="41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80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58" name="Freeform 34"/>
                <p:cNvSpPr>
                  <a:spLocks/>
                </p:cNvSpPr>
                <p:nvPr/>
              </p:nvSpPr>
              <p:spPr bwMode="auto">
                <a:xfrm>
                  <a:off x="395243" y="2225794"/>
                  <a:ext cx="719650" cy="705319"/>
                </a:xfrm>
                <a:custGeom>
                  <a:avLst/>
                  <a:gdLst/>
                  <a:ahLst/>
                  <a:cxnLst>
                    <a:cxn ang="0">
                      <a:pos x="322" y="0"/>
                    </a:cxn>
                    <a:cxn ang="0">
                      <a:pos x="356" y="1"/>
                    </a:cxn>
                    <a:cxn ang="0">
                      <a:pos x="404" y="11"/>
                    </a:cxn>
                    <a:cxn ang="0">
                      <a:pos x="448" y="26"/>
                    </a:cxn>
                    <a:cxn ang="0">
                      <a:pos x="488" y="47"/>
                    </a:cxn>
                    <a:cxn ang="0">
                      <a:pos x="526" y="73"/>
                    </a:cxn>
                    <a:cxn ang="0">
                      <a:pos x="562" y="106"/>
                    </a:cxn>
                    <a:cxn ang="0">
                      <a:pos x="581" y="131"/>
                    </a:cxn>
                    <a:cxn ang="0">
                      <a:pos x="609" y="176"/>
                    </a:cxn>
                    <a:cxn ang="0">
                      <a:pos x="628" y="223"/>
                    </a:cxn>
                    <a:cxn ang="0">
                      <a:pos x="640" y="271"/>
                    </a:cxn>
                    <a:cxn ang="0">
                      <a:pos x="646" y="320"/>
                    </a:cxn>
                    <a:cxn ang="0">
                      <a:pos x="642" y="372"/>
                    </a:cxn>
                    <a:cxn ang="0">
                      <a:pos x="635" y="404"/>
                    </a:cxn>
                    <a:cxn ang="0">
                      <a:pos x="621" y="445"/>
                    </a:cxn>
                    <a:cxn ang="0">
                      <a:pos x="603" y="482"/>
                    </a:cxn>
                    <a:cxn ang="0">
                      <a:pos x="581" y="516"/>
                    </a:cxn>
                    <a:cxn ang="0">
                      <a:pos x="555" y="547"/>
                    </a:cxn>
                    <a:cxn ang="0">
                      <a:pos x="524" y="575"/>
                    </a:cxn>
                    <a:cxn ang="0">
                      <a:pos x="489" y="600"/>
                    </a:cxn>
                    <a:cxn ang="0">
                      <a:pos x="462" y="615"/>
                    </a:cxn>
                    <a:cxn ang="0">
                      <a:pos x="415" y="632"/>
                    </a:cxn>
                    <a:cxn ang="0">
                      <a:pos x="370" y="643"/>
                    </a:cxn>
                    <a:cxn ang="0">
                      <a:pos x="323" y="646"/>
                    </a:cxn>
                    <a:cxn ang="0">
                      <a:pos x="275" y="643"/>
                    </a:cxn>
                    <a:cxn ang="0">
                      <a:pos x="227" y="632"/>
                    </a:cxn>
                    <a:cxn ang="0">
                      <a:pos x="197" y="621"/>
                    </a:cxn>
                    <a:cxn ang="0">
                      <a:pos x="151" y="597"/>
                    </a:cxn>
                    <a:cxn ang="0">
                      <a:pos x="112" y="567"/>
                    </a:cxn>
                    <a:cxn ang="0">
                      <a:pos x="79" y="534"/>
                    </a:cxn>
                    <a:cxn ang="0">
                      <a:pos x="48" y="494"/>
                    </a:cxn>
                    <a:cxn ang="0">
                      <a:pos x="25" y="449"/>
                    </a:cxn>
                    <a:cxn ang="0">
                      <a:pos x="14" y="419"/>
                    </a:cxn>
                    <a:cxn ang="0">
                      <a:pos x="5" y="374"/>
                    </a:cxn>
                    <a:cxn ang="0">
                      <a:pos x="0" y="330"/>
                    </a:cxn>
                    <a:cxn ang="0">
                      <a:pos x="2" y="286"/>
                    </a:cxn>
                    <a:cxn ang="0">
                      <a:pos x="10" y="242"/>
                    </a:cxn>
                    <a:cxn ang="0">
                      <a:pos x="25" y="198"/>
                    </a:cxn>
                    <a:cxn ang="0">
                      <a:pos x="39" y="170"/>
                    </a:cxn>
                    <a:cxn ang="0">
                      <a:pos x="62" y="135"/>
                    </a:cxn>
                    <a:cxn ang="0">
                      <a:pos x="88" y="102"/>
                    </a:cxn>
                    <a:cxn ang="0">
                      <a:pos x="119" y="74"/>
                    </a:cxn>
                    <a:cxn ang="0">
                      <a:pos x="150" y="51"/>
                    </a:cxn>
                    <a:cxn ang="0">
                      <a:pos x="187" y="30"/>
                    </a:cxn>
                    <a:cxn ang="0">
                      <a:pos x="227" y="15"/>
                    </a:cxn>
                    <a:cxn ang="0">
                      <a:pos x="274" y="4"/>
                    </a:cxn>
                    <a:cxn ang="0">
                      <a:pos x="322" y="0"/>
                    </a:cxn>
                  </a:cxnLst>
                  <a:rect l="0" t="0" r="r" b="b"/>
                  <a:pathLst>
                    <a:path w="646" h="646">
                      <a:moveTo>
                        <a:pt x="322" y="0"/>
                      </a:moveTo>
                      <a:lnTo>
                        <a:pt x="356" y="1"/>
                      </a:lnTo>
                      <a:lnTo>
                        <a:pt x="404" y="11"/>
                      </a:lnTo>
                      <a:lnTo>
                        <a:pt x="448" y="26"/>
                      </a:lnTo>
                      <a:lnTo>
                        <a:pt x="488" y="47"/>
                      </a:lnTo>
                      <a:lnTo>
                        <a:pt x="526" y="73"/>
                      </a:lnTo>
                      <a:lnTo>
                        <a:pt x="562" y="106"/>
                      </a:lnTo>
                      <a:lnTo>
                        <a:pt x="581" y="131"/>
                      </a:lnTo>
                      <a:lnTo>
                        <a:pt x="609" y="176"/>
                      </a:lnTo>
                      <a:lnTo>
                        <a:pt x="628" y="223"/>
                      </a:lnTo>
                      <a:lnTo>
                        <a:pt x="640" y="271"/>
                      </a:lnTo>
                      <a:lnTo>
                        <a:pt x="646" y="320"/>
                      </a:lnTo>
                      <a:lnTo>
                        <a:pt x="642" y="372"/>
                      </a:lnTo>
                      <a:lnTo>
                        <a:pt x="635" y="404"/>
                      </a:lnTo>
                      <a:lnTo>
                        <a:pt x="621" y="445"/>
                      </a:lnTo>
                      <a:lnTo>
                        <a:pt x="603" y="482"/>
                      </a:lnTo>
                      <a:lnTo>
                        <a:pt x="581" y="516"/>
                      </a:lnTo>
                      <a:lnTo>
                        <a:pt x="555" y="547"/>
                      </a:lnTo>
                      <a:lnTo>
                        <a:pt x="524" y="575"/>
                      </a:lnTo>
                      <a:lnTo>
                        <a:pt x="489" y="600"/>
                      </a:lnTo>
                      <a:lnTo>
                        <a:pt x="462" y="615"/>
                      </a:lnTo>
                      <a:lnTo>
                        <a:pt x="415" y="632"/>
                      </a:lnTo>
                      <a:lnTo>
                        <a:pt x="370" y="643"/>
                      </a:lnTo>
                      <a:lnTo>
                        <a:pt x="323" y="646"/>
                      </a:lnTo>
                      <a:lnTo>
                        <a:pt x="275" y="643"/>
                      </a:lnTo>
                      <a:lnTo>
                        <a:pt x="227" y="632"/>
                      </a:lnTo>
                      <a:lnTo>
                        <a:pt x="197" y="621"/>
                      </a:lnTo>
                      <a:lnTo>
                        <a:pt x="151" y="597"/>
                      </a:lnTo>
                      <a:lnTo>
                        <a:pt x="112" y="567"/>
                      </a:lnTo>
                      <a:lnTo>
                        <a:pt x="79" y="534"/>
                      </a:lnTo>
                      <a:lnTo>
                        <a:pt x="48" y="494"/>
                      </a:lnTo>
                      <a:lnTo>
                        <a:pt x="25" y="449"/>
                      </a:lnTo>
                      <a:lnTo>
                        <a:pt x="14" y="419"/>
                      </a:lnTo>
                      <a:lnTo>
                        <a:pt x="5" y="374"/>
                      </a:lnTo>
                      <a:lnTo>
                        <a:pt x="0" y="330"/>
                      </a:lnTo>
                      <a:lnTo>
                        <a:pt x="2" y="286"/>
                      </a:lnTo>
                      <a:lnTo>
                        <a:pt x="10" y="242"/>
                      </a:lnTo>
                      <a:lnTo>
                        <a:pt x="25" y="198"/>
                      </a:lnTo>
                      <a:lnTo>
                        <a:pt x="39" y="170"/>
                      </a:lnTo>
                      <a:lnTo>
                        <a:pt x="62" y="135"/>
                      </a:lnTo>
                      <a:lnTo>
                        <a:pt x="88" y="102"/>
                      </a:lnTo>
                      <a:lnTo>
                        <a:pt x="119" y="74"/>
                      </a:lnTo>
                      <a:lnTo>
                        <a:pt x="150" y="51"/>
                      </a:lnTo>
                      <a:lnTo>
                        <a:pt x="187" y="30"/>
                      </a:lnTo>
                      <a:lnTo>
                        <a:pt x="227" y="15"/>
                      </a:lnTo>
                      <a:lnTo>
                        <a:pt x="274" y="4"/>
                      </a:lnTo>
                      <a:lnTo>
                        <a:pt x="32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9" name="Picture 18" descr="A picture containing vector graphics&#10;&#10;Description generated with high confidence">
                <a:extLst>
                  <a:ext uri="{FF2B5EF4-FFF2-40B4-BE49-F238E27FC236}">
                    <a16:creationId xmlns:a16="http://schemas.microsoft.com/office/drawing/2014/main" id="{B2AA93E6-41F5-4E26-801C-FA460D559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3180" y="2197115"/>
                <a:ext cx="767963" cy="76796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7262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Rectangle">
            <a:hlinkClick r:id="rId3" action="ppaction://hlinksldjump"/>
          </p:cNvPr>
          <p:cNvSpPr/>
          <p:nvPr/>
        </p:nvSpPr>
        <p:spPr>
          <a:xfrm>
            <a:off x="-2327" y="4198009"/>
            <a:ext cx="953478" cy="948840"/>
          </a:xfrm>
          <a:prstGeom prst="rect">
            <a:avLst/>
          </a:prstGeom>
          <a:solidFill>
            <a:schemeClr val="accent1">
              <a:lumOff val="13529"/>
              <a:alpha val="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798" name="Rectangle">
            <a:hlinkClick r:id="rId4" action="ppaction://hlinksldjump"/>
          </p:cNvPr>
          <p:cNvSpPr/>
          <p:nvPr/>
        </p:nvSpPr>
        <p:spPr>
          <a:xfrm>
            <a:off x="8189173" y="4198009"/>
            <a:ext cx="953478" cy="948840"/>
          </a:xfrm>
          <a:prstGeom prst="rect">
            <a:avLst/>
          </a:prstGeom>
          <a:solidFill>
            <a:schemeClr val="accent1">
              <a:lumOff val="13529"/>
              <a:alpha val="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CE9D6D-CD30-4D8B-862B-A1316301741F}"/>
              </a:ext>
            </a:extLst>
          </p:cNvPr>
          <p:cNvSpPr txBox="1"/>
          <p:nvPr/>
        </p:nvSpPr>
        <p:spPr>
          <a:xfrm>
            <a:off x="3760966" y="2949934"/>
            <a:ext cx="2011680" cy="238539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6EC5DB16-95B9-44ED-941F-E88E80CCF942}"/>
              </a:ext>
            </a:extLst>
          </p:cNvPr>
          <p:cNvSpPr/>
          <p:nvPr/>
        </p:nvSpPr>
        <p:spPr>
          <a:xfrm>
            <a:off x="-10776" y="-17359"/>
            <a:ext cx="9165552" cy="5160858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70000"/>
                </a:schemeClr>
              </a:gs>
              <a:gs pos="55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D0E1DD-2D56-40CD-81F0-0294F17AB6DC}"/>
              </a:ext>
            </a:extLst>
          </p:cNvPr>
          <p:cNvSpPr/>
          <p:nvPr/>
        </p:nvSpPr>
        <p:spPr>
          <a:xfrm>
            <a:off x="-8021" y="-17359"/>
            <a:ext cx="9173573" cy="523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</a:t>
            </a:r>
            <a:r>
              <a:rPr lang="en-US" sz="2800" dirty="0">
                <a:solidFill>
                  <a:prstClr val="white"/>
                </a:solidFill>
                <a:latin typeface="Calibri"/>
              </a:rPr>
              <a:t>What do we address?</a:t>
            </a:r>
            <a:endParaRPr kumimoji="0" lang="en-B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6" name="Picture 45" descr="e-bullet-yellow.png">
            <a:extLst>
              <a:ext uri="{FF2B5EF4-FFF2-40B4-BE49-F238E27FC236}">
                <a16:creationId xmlns:a16="http://schemas.microsoft.com/office/drawing/2014/main" id="{87E4B2B9-3D74-4F76-A7AE-7876C24836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82" y="147798"/>
            <a:ext cx="346517" cy="216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84EBC97-E7EC-4593-8ECE-32A82A86C24B}"/>
              </a:ext>
            </a:extLst>
          </p:cNvPr>
          <p:cNvSpPr/>
          <p:nvPr/>
        </p:nvSpPr>
        <p:spPr>
          <a:xfrm>
            <a:off x="-9066" y="4828279"/>
            <a:ext cx="9174618" cy="3392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C36CD48-A6A4-4371-AACD-DEC0ED727E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92" y="4918277"/>
            <a:ext cx="1071738" cy="148635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306389-AE05-4721-ACD4-C72AA1615716}"/>
              </a:ext>
            </a:extLst>
          </p:cNvPr>
          <p:cNvCxnSpPr>
            <a:cxnSpLocks/>
          </p:cNvCxnSpPr>
          <p:nvPr/>
        </p:nvCxnSpPr>
        <p:spPr>
          <a:xfrm>
            <a:off x="1452287" y="2843578"/>
            <a:ext cx="6179506" cy="587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A6722FF-E43C-4F3B-9FA4-FBEA08E43271}"/>
              </a:ext>
            </a:extLst>
          </p:cNvPr>
          <p:cNvGrpSpPr/>
          <p:nvPr/>
        </p:nvGrpSpPr>
        <p:grpSpPr>
          <a:xfrm>
            <a:off x="1444998" y="1255052"/>
            <a:ext cx="7447532" cy="1559094"/>
            <a:chOff x="1444998" y="1255052"/>
            <a:chExt cx="7447532" cy="1559094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DA3C3E3-3D9B-485D-9CBB-41F808838A9E}"/>
                </a:ext>
              </a:extLst>
            </p:cNvPr>
            <p:cNvSpPr/>
            <p:nvPr/>
          </p:nvSpPr>
          <p:spPr>
            <a:xfrm>
              <a:off x="3715626" y="1255052"/>
              <a:ext cx="3454991" cy="731520"/>
            </a:xfrm>
            <a:prstGeom prst="rect">
              <a:avLst/>
            </a:prstGeom>
            <a:gradFill flip="none" rotWithShape="1">
              <a:gsLst>
                <a:gs pos="30000">
                  <a:srgbClr val="EDA4DA"/>
                </a:gs>
                <a:gs pos="100000">
                  <a:srgbClr val="CC0099"/>
                </a:gs>
                <a:gs pos="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Letter of complaint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0B5FB67-2B0A-49F4-9082-F79E96560303}"/>
                </a:ext>
              </a:extLst>
            </p:cNvPr>
            <p:cNvSpPr/>
            <p:nvPr/>
          </p:nvSpPr>
          <p:spPr>
            <a:xfrm>
              <a:off x="4222294" y="2073994"/>
              <a:ext cx="2948323" cy="731520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56000">
                  <a:srgbClr val="00B0F0"/>
                </a:gs>
                <a:gs pos="100000">
                  <a:srgbClr val="00B0F0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Claims, Expense Reports, 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Witness Reports, Testimonials</a:t>
              </a:r>
            </a:p>
          </p:txBody>
        </p:sp>
        <p:sp>
          <p:nvSpPr>
            <p:cNvPr id="94" name="Rectangle 58">
              <a:extLst>
                <a:ext uri="{FF2B5EF4-FFF2-40B4-BE49-F238E27FC236}">
                  <a16:creationId xmlns:a16="http://schemas.microsoft.com/office/drawing/2014/main" id="{5C255634-4263-4AD7-84A9-9E55CF7F2099}"/>
                </a:ext>
              </a:extLst>
            </p:cNvPr>
            <p:cNvSpPr/>
            <p:nvPr/>
          </p:nvSpPr>
          <p:spPr>
            <a:xfrm>
              <a:off x="3208958" y="1255052"/>
              <a:ext cx="1013336" cy="731520"/>
            </a:xfrm>
            <a:custGeom>
              <a:avLst/>
              <a:gdLst/>
              <a:ahLst/>
              <a:cxnLst/>
              <a:rect l="l" t="t" r="r" b="b"/>
              <a:pathLst>
                <a:path w="1013336" h="731520">
                  <a:moveTo>
                    <a:pt x="506668" y="0"/>
                  </a:moveTo>
                  <a:lnTo>
                    <a:pt x="1013336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CC00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Rectangle 59">
              <a:extLst>
                <a:ext uri="{FF2B5EF4-FFF2-40B4-BE49-F238E27FC236}">
                  <a16:creationId xmlns:a16="http://schemas.microsoft.com/office/drawing/2014/main" id="{EEE93A2A-5527-47E3-8A09-490E30E9073E}"/>
                </a:ext>
              </a:extLst>
            </p:cNvPr>
            <p:cNvSpPr/>
            <p:nvPr/>
          </p:nvSpPr>
          <p:spPr>
            <a:xfrm>
              <a:off x="2641740" y="2073994"/>
              <a:ext cx="2147772" cy="731520"/>
            </a:xfrm>
            <a:custGeom>
              <a:avLst/>
              <a:gdLst/>
              <a:ahLst/>
              <a:cxnLst/>
              <a:rect l="l" t="t" r="r" b="b"/>
              <a:pathLst>
                <a:path w="2147772" h="731520">
                  <a:moveTo>
                    <a:pt x="506668" y="0"/>
                  </a:moveTo>
                  <a:lnTo>
                    <a:pt x="1641105" y="0"/>
                  </a:lnTo>
                  <a:lnTo>
                    <a:pt x="2147772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00680C9-C003-4FFE-998D-5A39E9BCA5D1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>
              <a:off x="1444998" y="2030514"/>
              <a:ext cx="6075193" cy="10645"/>
            </a:xfrm>
            <a:prstGeom prst="line">
              <a:avLst/>
            </a:prstGeom>
            <a:noFill/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</p:cxnSp>
        <p:sp>
          <p:nvSpPr>
            <p:cNvPr id="97" name="Right Brace 96">
              <a:extLst>
                <a:ext uri="{FF2B5EF4-FFF2-40B4-BE49-F238E27FC236}">
                  <a16:creationId xmlns:a16="http://schemas.microsoft.com/office/drawing/2014/main" id="{AC9F86D3-E22A-40E8-875E-0E4F3335C832}"/>
                </a:ext>
              </a:extLst>
            </p:cNvPr>
            <p:cNvSpPr/>
            <p:nvPr/>
          </p:nvSpPr>
          <p:spPr>
            <a:xfrm>
              <a:off x="7204886" y="1268172"/>
              <a:ext cx="315305" cy="1545974"/>
            </a:xfrm>
            <a:prstGeom prst="rightBrac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552EBDF-4EA8-4176-8C48-4217DC975532}"/>
                </a:ext>
              </a:extLst>
            </p:cNvPr>
            <p:cNvSpPr txBox="1"/>
            <p:nvPr/>
          </p:nvSpPr>
          <p:spPr>
            <a:xfrm>
              <a:off x="7536583" y="1826298"/>
              <a:ext cx="1355947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Complex or Cursive Handwritten Documents</a:t>
              </a:r>
              <a:endParaRPr kumimoji="0" lang="en-BE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2C6E120-02BD-4F96-85AC-BE7C03DA991E}"/>
              </a:ext>
            </a:extLst>
          </p:cNvPr>
          <p:cNvGrpSpPr/>
          <p:nvPr/>
        </p:nvGrpSpPr>
        <p:grpSpPr>
          <a:xfrm>
            <a:off x="1465163" y="2843578"/>
            <a:ext cx="7689613" cy="1622301"/>
            <a:chOff x="1465163" y="2843578"/>
            <a:chExt cx="7689613" cy="1622301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28516D1-95B5-4F2E-9342-2F68E0533A62}"/>
                </a:ext>
              </a:extLst>
            </p:cNvPr>
            <p:cNvSpPr/>
            <p:nvPr/>
          </p:nvSpPr>
          <p:spPr>
            <a:xfrm>
              <a:off x="4789512" y="2892936"/>
              <a:ext cx="2381106" cy="731520"/>
            </a:xfrm>
            <a:prstGeom prst="rect">
              <a:avLst/>
            </a:prstGeom>
            <a:gradFill flip="none" rotWithShape="1">
              <a:gsLst>
                <a:gs pos="52000">
                  <a:srgbClr val="92D050"/>
                </a:gs>
                <a:gs pos="0">
                  <a:sysClr val="window" lastClr="FFFFFF">
                    <a:alpha val="0"/>
                  </a:sysClr>
                </a:gs>
                <a:gs pos="100000">
                  <a:srgbClr val="92D050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Invoices, Quotations, 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Certificates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51F4F61-8326-456C-9E41-43C8B51A724F}"/>
                </a:ext>
              </a:extLst>
            </p:cNvPr>
            <p:cNvSpPr/>
            <p:nvPr/>
          </p:nvSpPr>
          <p:spPr>
            <a:xfrm>
              <a:off x="5356729" y="3711878"/>
              <a:ext cx="1813889" cy="731520"/>
            </a:xfrm>
            <a:prstGeom prst="rect">
              <a:avLst/>
            </a:prstGeom>
            <a:gradFill flip="none" rotWithShape="1">
              <a:gsLst>
                <a:gs pos="38000">
                  <a:sysClr val="window" lastClr="FFFFFF">
                    <a:lumMod val="65000"/>
                  </a:sysClr>
                </a:gs>
                <a:gs pos="0">
                  <a:sysClr val="window" lastClr="FFFFFF">
                    <a:alpha val="0"/>
                  </a:sysClr>
                </a:gs>
                <a:gs pos="100000">
                  <a:sysClr val="windowText" lastClr="000000">
                    <a:lumMod val="50000"/>
                    <a:lumOff val="50000"/>
                  </a:sys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Forms, Contracts, 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Payments</a:t>
              </a:r>
            </a:p>
          </p:txBody>
        </p:sp>
        <p:sp>
          <p:nvSpPr>
            <p:cNvPr id="102" name="Rectangle 60">
              <a:extLst>
                <a:ext uri="{FF2B5EF4-FFF2-40B4-BE49-F238E27FC236}">
                  <a16:creationId xmlns:a16="http://schemas.microsoft.com/office/drawing/2014/main" id="{BB1FD22D-9EE0-4C85-8E34-CCA88AFC4BCE}"/>
                </a:ext>
              </a:extLst>
            </p:cNvPr>
            <p:cNvSpPr/>
            <p:nvPr/>
          </p:nvSpPr>
          <p:spPr>
            <a:xfrm>
              <a:off x="2074521" y="2892936"/>
              <a:ext cx="3282210" cy="731520"/>
            </a:xfrm>
            <a:custGeom>
              <a:avLst/>
              <a:gdLst/>
              <a:ahLst/>
              <a:cxnLst/>
              <a:rect l="l" t="t" r="r" b="b"/>
              <a:pathLst>
                <a:path w="3282210" h="731520">
                  <a:moveTo>
                    <a:pt x="506668" y="0"/>
                  </a:moveTo>
                  <a:lnTo>
                    <a:pt x="2775542" y="0"/>
                  </a:lnTo>
                  <a:lnTo>
                    <a:pt x="328221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Rectangle 61">
              <a:extLst>
                <a:ext uri="{FF2B5EF4-FFF2-40B4-BE49-F238E27FC236}">
                  <a16:creationId xmlns:a16="http://schemas.microsoft.com/office/drawing/2014/main" id="{D7F59B9F-A2BF-4ED0-9C89-F4FFE4B2948E}"/>
                </a:ext>
              </a:extLst>
            </p:cNvPr>
            <p:cNvSpPr/>
            <p:nvPr/>
          </p:nvSpPr>
          <p:spPr>
            <a:xfrm>
              <a:off x="1507303" y="3711878"/>
              <a:ext cx="4416646" cy="731520"/>
            </a:xfrm>
            <a:custGeom>
              <a:avLst/>
              <a:gdLst/>
              <a:ahLst/>
              <a:cxnLst/>
              <a:rect l="l" t="t" r="r" b="b"/>
              <a:pathLst>
                <a:path w="4416646" h="731520">
                  <a:moveTo>
                    <a:pt x="506668" y="0"/>
                  </a:moveTo>
                  <a:lnTo>
                    <a:pt x="3909978" y="0"/>
                  </a:lnTo>
                  <a:lnTo>
                    <a:pt x="4416646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9E5AD44-43A7-40C7-A889-1B858219CA07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 flipV="1">
              <a:off x="1465163" y="3651299"/>
              <a:ext cx="6333665" cy="15908"/>
            </a:xfrm>
            <a:prstGeom prst="line">
              <a:avLst/>
            </a:prstGeom>
            <a:noFill/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</p:cxnSp>
        <p:sp>
          <p:nvSpPr>
            <p:cNvPr id="105" name="Right Brace 104">
              <a:extLst>
                <a:ext uri="{FF2B5EF4-FFF2-40B4-BE49-F238E27FC236}">
                  <a16:creationId xmlns:a16="http://schemas.microsoft.com/office/drawing/2014/main" id="{2F6C283F-A38B-41BB-AE93-9FEF9F2C0C94}"/>
                </a:ext>
              </a:extLst>
            </p:cNvPr>
            <p:cNvSpPr/>
            <p:nvPr/>
          </p:nvSpPr>
          <p:spPr>
            <a:xfrm>
              <a:off x="7483522" y="2843578"/>
              <a:ext cx="315305" cy="1622301"/>
            </a:xfrm>
            <a:prstGeom prst="rightBrace">
              <a:avLst>
                <a:gd name="adj1" fmla="val 12610"/>
                <a:gd name="adj2" fmla="val 50000"/>
              </a:avLst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84D45FA-68FC-43C6-8606-34C1332B303C}"/>
                </a:ext>
              </a:extLst>
            </p:cNvPr>
            <p:cNvSpPr txBox="1"/>
            <p:nvPr/>
          </p:nvSpPr>
          <p:spPr>
            <a:xfrm>
              <a:off x="7798828" y="3443550"/>
              <a:ext cx="13559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Printed &amp; Structured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Documents</a:t>
              </a:r>
              <a:endParaRPr kumimoji="0" lang="en-BE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E05D3BA-8D31-4E44-BBFE-6C7C198D2A7D}"/>
              </a:ext>
            </a:extLst>
          </p:cNvPr>
          <p:cNvGrpSpPr/>
          <p:nvPr/>
        </p:nvGrpSpPr>
        <p:grpSpPr>
          <a:xfrm>
            <a:off x="160444" y="1187147"/>
            <a:ext cx="1277265" cy="3253848"/>
            <a:chOff x="160444" y="1187147"/>
            <a:chExt cx="1277265" cy="3253848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8379A08-EF43-4A6C-9422-397CB96EA5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7709" y="1187147"/>
              <a:ext cx="0" cy="1662309"/>
            </a:xfrm>
            <a:prstGeom prst="straightConnector1">
              <a:avLst/>
            </a:prstGeom>
            <a:noFill/>
            <a:ln w="57150" cap="flat" cmpd="sng" algn="ctr">
              <a:solidFill>
                <a:srgbClr val="4BACC6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D4354C8-B57B-4B9F-B0DE-3646C6FD67A8}"/>
                </a:ext>
              </a:extLst>
            </p:cNvPr>
            <p:cNvSpPr txBox="1"/>
            <p:nvPr/>
          </p:nvSpPr>
          <p:spPr>
            <a:xfrm>
              <a:off x="367020" y="1835606"/>
              <a:ext cx="92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Value +</a:t>
              </a:r>
              <a:endPara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9B3D7E1-337D-468E-BF6E-6970CFF72D0F}"/>
                </a:ext>
              </a:extLst>
            </p:cNvPr>
            <p:cNvCxnSpPr>
              <a:cxnSpLocks/>
            </p:cNvCxnSpPr>
            <p:nvPr/>
          </p:nvCxnSpPr>
          <p:spPr>
            <a:xfrm>
              <a:off x="1437709" y="2849456"/>
              <a:ext cx="0" cy="1591539"/>
            </a:xfrm>
            <a:prstGeom prst="straightConnector1">
              <a:avLst/>
            </a:prstGeom>
            <a:noFill/>
            <a:ln w="57150" cap="flat" cmpd="sng" algn="ctr">
              <a:solidFill>
                <a:srgbClr val="4BACC6">
                  <a:lumMod val="50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348CF70-DEA3-4EE9-84CB-46EABDF18EBC}"/>
                </a:ext>
              </a:extLst>
            </p:cNvPr>
            <p:cNvSpPr txBox="1"/>
            <p:nvPr/>
          </p:nvSpPr>
          <p:spPr>
            <a:xfrm>
              <a:off x="160444" y="3482541"/>
              <a:ext cx="1177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Volume +</a:t>
              </a:r>
              <a:endPara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50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Slide Master">
  <a:themeElements>
    <a:clrScheme name="Nuance Custom Color Theme 2015">
      <a:dk1>
        <a:srgbClr val="333333"/>
      </a:dk1>
      <a:lt1>
        <a:srgbClr val="FFFFFF"/>
      </a:lt1>
      <a:dk2>
        <a:srgbClr val="626D6F"/>
      </a:dk2>
      <a:lt2>
        <a:srgbClr val="C4CACA"/>
      </a:lt2>
      <a:accent1>
        <a:srgbClr val="1A6B96"/>
      </a:accent1>
      <a:accent2>
        <a:srgbClr val="2DC6D6"/>
      </a:accent2>
      <a:accent3>
        <a:srgbClr val="626D6F"/>
      </a:accent3>
      <a:accent4>
        <a:srgbClr val="0AF5E3"/>
      </a:accent4>
      <a:accent5>
        <a:srgbClr val="8CD600"/>
      </a:accent5>
      <a:accent6>
        <a:srgbClr val="E5ECEB"/>
      </a:accent6>
      <a:hlink>
        <a:srgbClr val="333333"/>
      </a:hlink>
      <a:folHlink>
        <a:srgbClr val="33333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A6B96"/>
        </a:solidFill>
        <a:ln>
          <a:noFill/>
        </a:ln>
        <a:effectLst/>
      </a:spPr>
      <a:bodyPr rtlCol="0" anchor="ctr"/>
      <a:lstStyle>
        <a:defPPr algn="ctr">
          <a:defRPr dirty="0">
            <a:effectLst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rgbClr val="333333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45720" rIns="91440" bIns="45720" rtlCol="0" anchor="t">
        <a:no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eneva"/>
            <a:ea typeface="Geneva"/>
            <a:cs typeface="Geneva"/>
            <a:sym typeface="Gene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927B7BEAF7304AB025452F3532893A" ma:contentTypeVersion="2" ma:contentTypeDescription="Create a new document." ma:contentTypeScope="" ma:versionID="219453374f47ca6d9f22aeadc7845161">
  <xsd:schema xmlns:xsd="http://www.w3.org/2001/XMLSchema" xmlns:xs="http://www.w3.org/2001/XMLSchema" xmlns:p="http://schemas.microsoft.com/office/2006/metadata/properties" xmlns:ns2="dddc2804-c57c-4bcc-8bd4-1be3de31c3d5" targetNamespace="http://schemas.microsoft.com/office/2006/metadata/properties" ma:root="true" ma:fieldsID="58fa7dcfb887e070209e5502df37e059" ns2:_="">
    <xsd:import namespace="dddc2804-c57c-4bcc-8bd4-1be3de31c3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dc2804-c57c-4bcc-8bd4-1be3de31c3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3BEE7C-6F35-43EE-A336-F32C832BB51D}">
  <ds:schemaRefs>
    <ds:schemaRef ds:uri="http://schemas.openxmlformats.org/package/2006/metadata/core-properties"/>
    <ds:schemaRef ds:uri="http://purl.org/dc/terms/"/>
    <ds:schemaRef ds:uri="http://purl.org/dc/dcmitype/"/>
    <ds:schemaRef ds:uri="dddc2804-c57c-4bcc-8bd4-1be3de31c3d5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420B421-80B4-4FC7-B3E4-CBA0B98732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1A018B-573D-44A6-A629-131CCF0136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dc2804-c57c-4bcc-8bd4-1be3de31c3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31877</TotalTime>
  <Words>1194</Words>
  <Application>Microsoft Office PowerPoint</Application>
  <PresentationFormat>On-screen Show (16:9)</PresentationFormat>
  <Paragraphs>223</Paragraphs>
  <Slides>19</Slides>
  <Notes>16</Notes>
  <HiddenSlides>2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Calibri</vt:lpstr>
      <vt:lpstr>Geneva</vt:lpstr>
      <vt:lpstr>Helvetica Neue</vt:lpstr>
      <vt:lpstr>Helvetica Neue Light</vt:lpstr>
      <vt:lpstr>Helvetica Neue Medium</vt:lpstr>
      <vt:lpstr>Lucida Grande</vt:lpstr>
      <vt:lpstr>Open Sans</vt:lpstr>
      <vt:lpstr>Times New Roman</vt:lpstr>
      <vt:lpstr>Wingdings</vt:lpstr>
      <vt:lpstr>Default Slide Master</vt:lpstr>
      <vt:lpstr>Black</vt:lpstr>
      <vt:lpstr>pdfOCR+   |   pdfSearch</vt:lpstr>
      <vt:lpstr>PowerPoint Presentation</vt:lpstr>
      <vt:lpstr>Are you digitizing documents today and why?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steps?</vt:lpstr>
    </vt:vector>
  </TitlesOfParts>
  <Company>Arketi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PT - iText 7 sales powerpoint</dc:title>
  <dc:creator>Thierry Hillewaere</dc:creator>
  <cp:lastModifiedBy>Aykut Avci</cp:lastModifiedBy>
  <cp:revision>323</cp:revision>
  <dcterms:created xsi:type="dcterms:W3CDTF">2014-09-19T12:47:37Z</dcterms:created>
  <dcterms:modified xsi:type="dcterms:W3CDTF">2019-01-10T04:03:56Z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0x01010072927B7BEAF7304AB025452F3532893A</vt:lpwstr>
  </property>
  <property fmtid="{D5CDD505-2E9C-101B-9397-08002B2CF9AE}" pid="3" name="Tags">
    <vt:lpwstr>29;#Marketing|ea5079d3-8a37-4740-b52c-4a5ae2ff85d7;#45;# Content|1f56bdd3-025f-46bf-95ec-a58b24868fdc;#2;# Presentations|40954a19-65a8-41d9-ada4-a00250a9e326</vt:lpwstr>
  </property>
</Properties>
</file>